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4630400" cy="8229600"/>
  <p:notesSz cx="8229600" cy="14630400"/>
  <p:embeddedFontLst>
    <p:embeddedFont>
      <p:font typeface="Tomorrow Semi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1" d="100"/>
          <a:sy n="71" d="100"/>
        </p:scale>
        <p:origin x="533"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72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898996" y="2645461"/>
            <a:ext cx="9545444" cy="1240155"/>
          </a:xfrm>
          <a:prstGeom prst="rect">
            <a:avLst/>
          </a:prstGeom>
          <a:noFill/>
          <a:ln/>
        </p:spPr>
        <p:txBody>
          <a:bodyPr wrap="square" lIns="0" tIns="0" rIns="0" bIns="0" rtlCol="0" anchor="t"/>
          <a:lstStyle/>
          <a:p>
            <a:pPr marL="0" indent="0" algn="l">
              <a:lnSpc>
                <a:spcPts val="4850"/>
              </a:lnSpc>
              <a:buNone/>
            </a:pPr>
            <a:r>
              <a:rPr lang="en-US" sz="3600" b="1" dirty="0" err="1">
                <a:solidFill>
                  <a:srgbClr val="1D1D1B"/>
                </a:solidFill>
                <a:latin typeface="Tomorrow Semi Bold" pitchFamily="34" charset="0"/>
                <a:ea typeface="Tomorrow Semi Bold" pitchFamily="34" charset="-122"/>
                <a:cs typeface="Tomorrow Semi Bold" pitchFamily="34" charset="-120"/>
              </a:rPr>
              <a:t>WheelMart</a:t>
            </a:r>
            <a:r>
              <a:rPr lang="en-US" sz="3600" b="1" dirty="0">
                <a:solidFill>
                  <a:srgbClr val="1D1D1B"/>
                </a:solidFill>
                <a:latin typeface="Tomorrow Semi Bold" pitchFamily="34" charset="0"/>
                <a:ea typeface="Tomorrow Semi Bold" pitchFamily="34" charset="-122"/>
                <a:cs typeface="Tomorrow Semi Bold" pitchFamily="34" charset="-120"/>
              </a:rPr>
              <a:t>: Two-Wheeler Marketplace</a:t>
            </a:r>
            <a:endParaRPr lang="en-US" sz="3600" b="1" dirty="0"/>
          </a:p>
        </p:txBody>
      </p:sp>
      <p:sp>
        <p:nvSpPr>
          <p:cNvPr id="4" name="Text 1"/>
          <p:cNvSpPr/>
          <p:nvPr/>
        </p:nvSpPr>
        <p:spPr>
          <a:xfrm>
            <a:off x="7506826" y="3029795"/>
            <a:ext cx="8350210" cy="1711642"/>
          </a:xfrm>
          <a:prstGeom prst="rect">
            <a:avLst/>
          </a:prstGeom>
          <a:noFill/>
          <a:ln/>
        </p:spPr>
        <p:txBody>
          <a:bodyPr wrap="square" lIns="0" tIns="0" rIns="0" bIns="0" rtlCol="0" anchor="t"/>
          <a:lstStyle/>
          <a:p>
            <a:pPr marL="0" indent="0" algn="l">
              <a:lnSpc>
                <a:spcPts val="6700"/>
              </a:lnSpc>
              <a:buNone/>
            </a:pPr>
            <a:r>
              <a:rPr lang="en-US" sz="2800" b="1" dirty="0">
                <a:solidFill>
                  <a:srgbClr val="1D1D1B"/>
                </a:solidFill>
                <a:latin typeface="Tomorrow Semi Bold" pitchFamily="34" charset="0"/>
                <a:ea typeface="Tomorrow Semi Bold" pitchFamily="34" charset="-122"/>
                <a:cs typeface="Tomorrow Semi Bold" pitchFamily="34" charset="-120"/>
              </a:rPr>
              <a:t>Buy and Sell Bikes in Seconds</a:t>
            </a:r>
            <a:endParaRPr lang="en-US" sz="2800" b="1" dirty="0"/>
          </a:p>
        </p:txBody>
      </p:sp>
      <p:sp>
        <p:nvSpPr>
          <p:cNvPr id="5" name="Text 2"/>
          <p:cNvSpPr/>
          <p:nvPr/>
        </p:nvSpPr>
        <p:spPr>
          <a:xfrm>
            <a:off x="6280190" y="4173152"/>
            <a:ext cx="7556421" cy="952619"/>
          </a:xfrm>
          <a:prstGeom prst="rect">
            <a:avLst/>
          </a:prstGeom>
          <a:noFill/>
          <a:ln/>
        </p:spPr>
        <p:txBody>
          <a:bodyPr wrap="square" lIns="0" tIns="0" rIns="0" bIns="0" rtlCol="0" anchor="t"/>
          <a:lstStyle/>
          <a:p>
            <a:pPr marL="0" indent="0" algn="just">
              <a:lnSpc>
                <a:spcPts val="2500"/>
              </a:lnSpc>
              <a:buNone/>
            </a:pPr>
            <a:r>
              <a:rPr lang="en-US" sz="1550" dirty="0">
                <a:solidFill>
                  <a:srgbClr val="61615C"/>
                </a:solidFill>
                <a:latin typeface="Times New Roman" panose="02020603050405020304" pitchFamily="18" charset="0"/>
                <a:ea typeface="Tomorrow" pitchFamily="34" charset="-122"/>
                <a:cs typeface="Times New Roman" panose="02020603050405020304" pitchFamily="18" charset="0"/>
              </a:rPr>
              <a:t>Transforming the two-wheeler marketplace with AI-powered solutions that connect buyers, sellers, and dealers in one unified platform. Built for the modern mobility ecosystem where speed, trust, and intelligence drive every transaction.</a:t>
            </a:r>
            <a:endParaRPr lang="en-US" sz="155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21158ACF-C27C-F767-8489-6096B5E51503}"/>
              </a:ext>
            </a:extLst>
          </p:cNvPr>
          <p:cNvSpPr/>
          <p:nvPr/>
        </p:nvSpPr>
        <p:spPr>
          <a:xfrm>
            <a:off x="12857356" y="7716644"/>
            <a:ext cx="1694985" cy="4348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337733" y="532887"/>
            <a:ext cx="6102488" cy="424696"/>
          </a:xfrm>
          <a:prstGeom prst="rect">
            <a:avLst/>
          </a:prstGeom>
          <a:noFill/>
          <a:ln/>
        </p:spPr>
        <p:txBody>
          <a:bodyPr wrap="none" lIns="0" tIns="0" rIns="0" bIns="0" rtlCol="0" anchor="t"/>
          <a:lstStyle/>
          <a:p>
            <a:pPr marL="0" indent="0" algn="l">
              <a:lnSpc>
                <a:spcPts val="3300"/>
              </a:lnSpc>
              <a:buNone/>
            </a:pPr>
            <a:r>
              <a:rPr lang="en-US" sz="4000" b="1" dirty="0">
                <a:solidFill>
                  <a:srgbClr val="1D1D1B"/>
                </a:solidFill>
                <a:latin typeface="Times New Roman" panose="02020603050405020304" pitchFamily="18" charset="0"/>
                <a:ea typeface="Tomorrow Semi Bold" pitchFamily="34" charset="-122"/>
                <a:cs typeface="Times New Roman" panose="02020603050405020304" pitchFamily="18" charset="0"/>
              </a:rPr>
              <a:t>The Fragmented Two-Wheeler Market Problem:</a:t>
            </a:r>
            <a:endParaRPr lang="en-US" sz="4000" b="1" dirty="0">
              <a:latin typeface="Times New Roman" panose="02020603050405020304" pitchFamily="18" charset="0"/>
              <a:cs typeface="Times New Roman" panose="02020603050405020304" pitchFamily="18" charset="0"/>
            </a:endParaRPr>
          </a:p>
        </p:txBody>
      </p:sp>
      <p:sp>
        <p:nvSpPr>
          <p:cNvPr id="3" name="Text 1"/>
          <p:cNvSpPr/>
          <p:nvPr/>
        </p:nvSpPr>
        <p:spPr>
          <a:xfrm>
            <a:off x="882729" y="2110227"/>
            <a:ext cx="2743438" cy="254794"/>
          </a:xfrm>
          <a:prstGeom prst="rect">
            <a:avLst/>
          </a:prstGeom>
          <a:noFill/>
          <a:ln/>
        </p:spPr>
        <p:txBody>
          <a:bodyPr wrap="none" lIns="0" tIns="0" rIns="0" bIns="0" rtlCol="0" anchor="t"/>
          <a:lstStyle/>
          <a:p>
            <a:pPr marL="0" indent="0" algn="l">
              <a:lnSpc>
                <a:spcPts val="20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Current Market Challenges</a:t>
            </a:r>
            <a:endParaRPr lang="en-US" sz="3200" b="1" dirty="0">
              <a:latin typeface="Times New Roman" panose="02020603050405020304" pitchFamily="18" charset="0"/>
              <a:cs typeface="Times New Roman" panose="02020603050405020304" pitchFamily="18" charset="0"/>
            </a:endParaRPr>
          </a:p>
        </p:txBody>
      </p:sp>
      <p:sp>
        <p:nvSpPr>
          <p:cNvPr id="4" name="Text 2"/>
          <p:cNvSpPr/>
          <p:nvPr/>
        </p:nvSpPr>
        <p:spPr>
          <a:xfrm>
            <a:off x="882729" y="2688504"/>
            <a:ext cx="6605826" cy="652582"/>
          </a:xfrm>
          <a:prstGeom prst="rect">
            <a:avLst/>
          </a:prstGeom>
          <a:noFill/>
          <a:ln/>
        </p:spPr>
        <p:txBody>
          <a:bodyPr wrap="square" lIns="0" tIns="0" rIns="0" bIns="0" rtlCol="0" anchor="t"/>
          <a:lstStyle/>
          <a:p>
            <a:pPr marL="0" indent="0" algn="just">
              <a:lnSpc>
                <a:spcPts val="1700"/>
              </a:lnSpc>
              <a:buNone/>
            </a:pPr>
            <a:r>
              <a:rPr lang="en-US" dirty="0">
                <a:solidFill>
                  <a:srgbClr val="61615C"/>
                </a:solidFill>
                <a:latin typeface="Times New Roman" panose="02020603050405020304" pitchFamily="18" charset="0"/>
                <a:ea typeface="Tomorrow" pitchFamily="34" charset="-122"/>
                <a:cs typeface="Times New Roman" panose="02020603050405020304" pitchFamily="18" charset="0"/>
              </a:rPr>
              <a:t>Today's two-wheeler market operates in silos. Buyers struggle across multiple platforms like OLX and BikeDekho, each solving only fragments of their journey. Dealers manage inventory through outdated systems, while customers face information gaps and trust issues.</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1317626" y="3772459"/>
            <a:ext cx="6605826" cy="217527"/>
          </a:xfrm>
          <a:prstGeom prst="rect">
            <a:avLst/>
          </a:prstGeom>
          <a:noFill/>
          <a:ln/>
        </p:spPr>
        <p:txBody>
          <a:bodyPr wrap="none" lIns="0" tIns="0" rIns="0" bIns="0" rtlCol="0" anchor="t"/>
          <a:lstStyle/>
          <a:p>
            <a:pPr marL="342900" indent="-342900" algn="l">
              <a:lnSpc>
                <a:spcPts val="1700"/>
              </a:lnSpc>
              <a:buSzPct val="100000"/>
              <a:buChar char="•"/>
            </a:pPr>
            <a:r>
              <a:rPr lang="en-US" sz="1600" dirty="0">
                <a:solidFill>
                  <a:srgbClr val="61615C"/>
                </a:solidFill>
                <a:latin typeface="Times New Roman" panose="02020603050405020304" pitchFamily="18" charset="0"/>
                <a:ea typeface="Tomorrow" pitchFamily="34" charset="-122"/>
                <a:cs typeface="Times New Roman" panose="02020603050405020304" pitchFamily="18" charset="0"/>
              </a:rPr>
              <a:t>Scattered information across platforms</a:t>
            </a:r>
            <a:endParaRPr lang="en-US" sz="1600" dirty="0">
              <a:latin typeface="Times New Roman" panose="02020603050405020304" pitchFamily="18" charset="0"/>
              <a:cs typeface="Times New Roman" panose="02020603050405020304" pitchFamily="18" charset="0"/>
            </a:endParaRPr>
          </a:p>
        </p:txBody>
      </p:sp>
      <p:sp>
        <p:nvSpPr>
          <p:cNvPr id="6" name="Text 4"/>
          <p:cNvSpPr/>
          <p:nvPr/>
        </p:nvSpPr>
        <p:spPr>
          <a:xfrm>
            <a:off x="1317626" y="4166760"/>
            <a:ext cx="6605826" cy="217527"/>
          </a:xfrm>
          <a:prstGeom prst="rect">
            <a:avLst/>
          </a:prstGeom>
          <a:noFill/>
          <a:ln/>
        </p:spPr>
        <p:txBody>
          <a:bodyPr wrap="none" lIns="0" tIns="0" rIns="0" bIns="0" rtlCol="0" anchor="t"/>
          <a:lstStyle/>
          <a:p>
            <a:pPr marL="342900" indent="-342900" algn="l">
              <a:lnSpc>
                <a:spcPts val="1700"/>
              </a:lnSpc>
              <a:buSzPct val="100000"/>
              <a:buChar char="•"/>
            </a:pPr>
            <a:r>
              <a:rPr lang="en-US" sz="1600" dirty="0">
                <a:solidFill>
                  <a:srgbClr val="61615C"/>
                </a:solidFill>
                <a:latin typeface="Times New Roman" panose="02020603050405020304" pitchFamily="18" charset="0"/>
                <a:ea typeface="Tomorrow" pitchFamily="34" charset="-122"/>
                <a:cs typeface="Times New Roman" panose="02020603050405020304" pitchFamily="18" charset="0"/>
              </a:rPr>
              <a:t>Limited dealer-customer connection</a:t>
            </a:r>
            <a:endParaRPr lang="en-US" sz="1600" dirty="0">
              <a:latin typeface="Times New Roman" panose="02020603050405020304" pitchFamily="18" charset="0"/>
              <a:cs typeface="Times New Roman" panose="02020603050405020304" pitchFamily="18" charset="0"/>
            </a:endParaRPr>
          </a:p>
        </p:txBody>
      </p:sp>
      <p:sp>
        <p:nvSpPr>
          <p:cNvPr id="7" name="Text 5"/>
          <p:cNvSpPr/>
          <p:nvPr/>
        </p:nvSpPr>
        <p:spPr>
          <a:xfrm>
            <a:off x="1317626" y="4614615"/>
            <a:ext cx="6605826" cy="217527"/>
          </a:xfrm>
          <a:prstGeom prst="rect">
            <a:avLst/>
          </a:prstGeom>
          <a:noFill/>
          <a:ln/>
        </p:spPr>
        <p:txBody>
          <a:bodyPr wrap="none" lIns="0" tIns="0" rIns="0" bIns="0" rtlCol="0" anchor="t"/>
          <a:lstStyle/>
          <a:p>
            <a:pPr marL="342900" indent="-342900" algn="l">
              <a:lnSpc>
                <a:spcPts val="1700"/>
              </a:lnSpc>
              <a:buSzPct val="100000"/>
              <a:buChar char="•"/>
            </a:pPr>
            <a:r>
              <a:rPr lang="en-US" sz="1600" dirty="0">
                <a:solidFill>
                  <a:srgbClr val="61615C"/>
                </a:solidFill>
                <a:latin typeface="Times New Roman" panose="02020603050405020304" pitchFamily="18" charset="0"/>
                <a:ea typeface="Tomorrow" pitchFamily="34" charset="-122"/>
                <a:cs typeface="Times New Roman" panose="02020603050405020304" pitchFamily="18" charset="0"/>
              </a:rPr>
              <a:t>Poor user experience consistency</a:t>
            </a:r>
            <a:endParaRPr lang="en-US" sz="1600" dirty="0">
              <a:latin typeface="Times New Roman" panose="02020603050405020304" pitchFamily="18" charset="0"/>
              <a:cs typeface="Times New Roman" panose="02020603050405020304" pitchFamily="18" charset="0"/>
            </a:endParaRPr>
          </a:p>
        </p:txBody>
      </p:sp>
      <p:sp>
        <p:nvSpPr>
          <p:cNvPr id="8" name="Text 6"/>
          <p:cNvSpPr/>
          <p:nvPr/>
        </p:nvSpPr>
        <p:spPr>
          <a:xfrm>
            <a:off x="1317626" y="5019719"/>
            <a:ext cx="6605826" cy="217527"/>
          </a:xfrm>
          <a:prstGeom prst="rect">
            <a:avLst/>
          </a:prstGeom>
          <a:noFill/>
          <a:ln/>
        </p:spPr>
        <p:txBody>
          <a:bodyPr wrap="none" lIns="0" tIns="0" rIns="0" bIns="0" rtlCol="0" anchor="t"/>
          <a:lstStyle/>
          <a:p>
            <a:pPr marL="342900" indent="-342900" algn="l">
              <a:lnSpc>
                <a:spcPts val="1700"/>
              </a:lnSpc>
              <a:buSzPct val="100000"/>
              <a:buChar char="•"/>
            </a:pPr>
            <a:r>
              <a:rPr lang="en-US" sz="1600" dirty="0">
                <a:solidFill>
                  <a:srgbClr val="61615C"/>
                </a:solidFill>
                <a:latin typeface="Times New Roman" panose="02020603050405020304" pitchFamily="18" charset="0"/>
                <a:ea typeface="Tomorrow" pitchFamily="34" charset="-122"/>
                <a:cs typeface="Times New Roman" panose="02020603050405020304" pitchFamily="18" charset="0"/>
              </a:rPr>
              <a:t>Lack of integrated services</a:t>
            </a:r>
            <a:endParaRPr lang="en-US" sz="1600" dirty="0">
              <a:latin typeface="Times New Roman" panose="02020603050405020304" pitchFamily="18" charset="0"/>
              <a:cs typeface="Times New Roman" panose="02020603050405020304" pitchFamily="18" charset="0"/>
            </a:endParaRPr>
          </a:p>
        </p:txBody>
      </p:sp>
      <p:pic>
        <p:nvPicPr>
          <p:cNvPr id="9" name="Image 0" descr="preencoded.png"/>
          <p:cNvPicPr>
            <a:picLocks noChangeAspect="1"/>
          </p:cNvPicPr>
          <p:nvPr/>
        </p:nvPicPr>
        <p:blipFill>
          <a:blip r:embed="rId3"/>
          <a:stretch>
            <a:fillRect/>
          </a:stretch>
        </p:blipFill>
        <p:spPr>
          <a:xfrm>
            <a:off x="8451603" y="1418731"/>
            <a:ext cx="5296068" cy="6029068"/>
          </a:xfrm>
          <a:prstGeom prst="rect">
            <a:avLst/>
          </a:prstGeom>
        </p:spPr>
      </p:pic>
      <p:sp>
        <p:nvSpPr>
          <p:cNvPr id="10" name="Text 7"/>
          <p:cNvSpPr/>
          <p:nvPr/>
        </p:nvSpPr>
        <p:spPr>
          <a:xfrm>
            <a:off x="882729" y="5751718"/>
            <a:ext cx="1903333" cy="212288"/>
          </a:xfrm>
          <a:prstGeom prst="rect">
            <a:avLst/>
          </a:prstGeom>
          <a:noFill/>
          <a:ln/>
        </p:spPr>
        <p:txBody>
          <a:bodyPr wrap="none" lIns="0" tIns="0" rIns="0" bIns="0" rtlCol="0" anchor="t"/>
          <a:lstStyle/>
          <a:p>
            <a:pPr marL="0" indent="0" algn="l">
              <a:lnSpc>
                <a:spcPts val="165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Why This Matters Now</a:t>
            </a:r>
            <a:endParaRPr lang="en-US" sz="3200" b="1" dirty="0">
              <a:latin typeface="Times New Roman" panose="02020603050405020304" pitchFamily="18" charset="0"/>
              <a:cs typeface="Times New Roman" panose="02020603050405020304" pitchFamily="18" charset="0"/>
            </a:endParaRPr>
          </a:p>
        </p:txBody>
      </p:sp>
      <p:sp>
        <p:nvSpPr>
          <p:cNvPr id="11" name="Text 8"/>
          <p:cNvSpPr/>
          <p:nvPr/>
        </p:nvSpPr>
        <p:spPr>
          <a:xfrm>
            <a:off x="882728" y="6131490"/>
            <a:ext cx="6856217" cy="652582"/>
          </a:xfrm>
          <a:prstGeom prst="rect">
            <a:avLst/>
          </a:prstGeom>
          <a:noFill/>
          <a:ln/>
        </p:spPr>
        <p:txBody>
          <a:bodyPr wrap="square" lIns="0" tIns="0" rIns="0" bIns="0" rtlCol="0" anchor="t"/>
          <a:lstStyle/>
          <a:p>
            <a:pPr marL="0" indent="0" algn="just">
              <a:lnSpc>
                <a:spcPts val="1700"/>
              </a:lnSpc>
              <a:buNone/>
            </a:pPr>
            <a:r>
              <a:rPr lang="en-US" dirty="0">
                <a:solidFill>
                  <a:srgbClr val="61615C"/>
                </a:solidFill>
                <a:latin typeface="Times New Roman" panose="02020603050405020304" pitchFamily="18" charset="0"/>
                <a:ea typeface="Tomorrow" pitchFamily="34" charset="-122"/>
                <a:cs typeface="Times New Roman" panose="02020603050405020304" pitchFamily="18" charset="0"/>
              </a:rPr>
              <a:t>The EV revolution and post-pandemic mobility shifts have created unprecedented demand. Dealers report 40% of inquiries go unanswered due to fragmented communication channels, while buyers abandon 60% of purchase journeys due to complexity.</a:t>
            </a:r>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1A9A604-8369-30BF-A726-4FF08EED5CDE}"/>
              </a:ext>
            </a:extLst>
          </p:cNvPr>
          <p:cNvSpPr/>
          <p:nvPr/>
        </p:nvSpPr>
        <p:spPr>
          <a:xfrm>
            <a:off x="12857356" y="7716644"/>
            <a:ext cx="1694985" cy="4348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3653" y="601623"/>
            <a:ext cx="6956822" cy="510778"/>
          </a:xfrm>
          <a:prstGeom prst="rect">
            <a:avLst/>
          </a:prstGeom>
          <a:noFill/>
          <a:ln/>
        </p:spPr>
        <p:txBody>
          <a:bodyPr wrap="none" lIns="0" tIns="0" rIns="0" bIns="0" rtlCol="0" anchor="t"/>
          <a:lstStyle/>
          <a:p>
            <a:pPr marL="0" indent="0" algn="just">
              <a:lnSpc>
                <a:spcPts val="40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AI-Powered Marketplace Solution</a:t>
            </a:r>
            <a:endParaRPr lang="en-US" sz="3200" b="1" dirty="0">
              <a:latin typeface="Times New Roman" panose="02020603050405020304" pitchFamily="18" charset="0"/>
              <a:cs typeface="Times New Roman" panose="02020603050405020304" pitchFamily="18" charset="0"/>
            </a:endParaRPr>
          </a:p>
        </p:txBody>
      </p:sp>
      <p:sp>
        <p:nvSpPr>
          <p:cNvPr id="4" name="Text 1"/>
          <p:cNvSpPr/>
          <p:nvPr/>
        </p:nvSpPr>
        <p:spPr>
          <a:xfrm>
            <a:off x="653653" y="1357551"/>
            <a:ext cx="7836694" cy="784384"/>
          </a:xfrm>
          <a:prstGeom prst="rect">
            <a:avLst/>
          </a:prstGeom>
          <a:noFill/>
          <a:ln/>
        </p:spPr>
        <p:txBody>
          <a:bodyPr wrap="square" lIns="0" tIns="0" rIns="0" bIns="0" rtlCol="0" anchor="t"/>
          <a:lstStyle/>
          <a:p>
            <a:pPr marL="0" indent="0" algn="just">
              <a:lnSpc>
                <a:spcPts val="20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Vahan Bazar unifies the entire two-wheeler ecosystem through intelligent automation and seamless user experiences. Our AI-first approach eliminates friction points while providing personalized, data-driven insights for every stakeholder.</a:t>
            </a:r>
            <a:endParaRPr lang="en-US" sz="1500" dirty="0">
              <a:latin typeface="Times New Roman" panose="02020603050405020304" pitchFamily="18" charset="0"/>
              <a:cs typeface="Times New Roman" panose="02020603050405020304" pitchFamily="18" charset="0"/>
            </a:endParaRPr>
          </a:p>
        </p:txBody>
      </p:sp>
      <p:sp>
        <p:nvSpPr>
          <p:cNvPr id="5" name="Shape 2"/>
          <p:cNvSpPr/>
          <p:nvPr/>
        </p:nvSpPr>
        <p:spPr>
          <a:xfrm>
            <a:off x="653653" y="2325767"/>
            <a:ext cx="7836694" cy="1203008"/>
          </a:xfrm>
          <a:prstGeom prst="roundRect">
            <a:avLst>
              <a:gd name="adj" fmla="val 2038"/>
            </a:avLst>
          </a:prstGeom>
          <a:solidFill>
            <a:srgbClr val="F0EAEA"/>
          </a:solidFill>
          <a:ln/>
        </p:spPr>
      </p:sp>
      <p:sp>
        <p:nvSpPr>
          <p:cNvPr id="6" name="Text 3"/>
          <p:cNvSpPr/>
          <p:nvPr/>
        </p:nvSpPr>
        <p:spPr>
          <a:xfrm>
            <a:off x="817007" y="2489121"/>
            <a:ext cx="2042874" cy="255389"/>
          </a:xfrm>
          <a:prstGeom prst="rect">
            <a:avLst/>
          </a:prstGeom>
          <a:noFill/>
          <a:ln/>
        </p:spPr>
        <p:txBody>
          <a:bodyPr wrap="none" lIns="0" tIns="0" rIns="0" bIns="0" rtlCol="0" anchor="t"/>
          <a:lstStyle/>
          <a:p>
            <a:pPr marL="0" indent="0" algn="just">
              <a:lnSpc>
                <a:spcPts val="200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Smart Discovery</a:t>
            </a:r>
            <a:endParaRPr lang="en-US" sz="1500" b="1" dirty="0">
              <a:latin typeface="Times New Roman" panose="02020603050405020304" pitchFamily="18" charset="0"/>
              <a:cs typeface="Times New Roman" panose="02020603050405020304" pitchFamily="18" charset="0"/>
            </a:endParaRPr>
          </a:p>
        </p:txBody>
      </p:sp>
      <p:sp>
        <p:nvSpPr>
          <p:cNvPr id="7" name="Text 4"/>
          <p:cNvSpPr/>
          <p:nvPr/>
        </p:nvSpPr>
        <p:spPr>
          <a:xfrm>
            <a:off x="817007" y="2842498"/>
            <a:ext cx="7509986" cy="522922"/>
          </a:xfrm>
          <a:prstGeom prst="rect">
            <a:avLst/>
          </a:prstGeom>
          <a:noFill/>
          <a:ln/>
        </p:spPr>
        <p:txBody>
          <a:bodyPr wrap="square" lIns="0" tIns="0" rIns="0" bIns="0" rtlCol="0" anchor="t"/>
          <a:lstStyle/>
          <a:p>
            <a:pPr marL="0" indent="0" algn="just">
              <a:lnSpc>
                <a:spcPts val="20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Browse, search, filter, and compare vehicles with AI-powered recommendations tailored to individual preferences and budget constraints.</a:t>
            </a:r>
            <a:endParaRPr lang="en-US" sz="1500" dirty="0">
              <a:latin typeface="Times New Roman" panose="02020603050405020304" pitchFamily="18" charset="0"/>
              <a:cs typeface="Times New Roman" panose="02020603050405020304" pitchFamily="18" charset="0"/>
            </a:endParaRPr>
          </a:p>
        </p:txBody>
      </p:sp>
      <p:sp>
        <p:nvSpPr>
          <p:cNvPr id="8" name="Shape 5"/>
          <p:cNvSpPr/>
          <p:nvPr/>
        </p:nvSpPr>
        <p:spPr>
          <a:xfrm>
            <a:off x="653653" y="3689032"/>
            <a:ext cx="7836694" cy="1203008"/>
          </a:xfrm>
          <a:prstGeom prst="roundRect">
            <a:avLst>
              <a:gd name="adj" fmla="val 2038"/>
            </a:avLst>
          </a:prstGeom>
          <a:solidFill>
            <a:srgbClr val="F0EAEA"/>
          </a:solidFill>
          <a:ln/>
        </p:spPr>
      </p:sp>
      <p:sp>
        <p:nvSpPr>
          <p:cNvPr id="9" name="Text 6"/>
          <p:cNvSpPr/>
          <p:nvPr/>
        </p:nvSpPr>
        <p:spPr>
          <a:xfrm>
            <a:off x="817007" y="3855482"/>
            <a:ext cx="2042874" cy="255389"/>
          </a:xfrm>
          <a:prstGeom prst="rect">
            <a:avLst/>
          </a:prstGeom>
          <a:noFill/>
          <a:ln/>
        </p:spPr>
        <p:txBody>
          <a:bodyPr wrap="none" lIns="0" tIns="0" rIns="0" bIns="0" rtlCol="0" anchor="t"/>
          <a:lstStyle/>
          <a:p>
            <a:pPr marL="0" indent="0" algn="just">
              <a:lnSpc>
                <a:spcPts val="200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Dealer Intelligence</a:t>
            </a:r>
            <a:endParaRPr lang="en-US" sz="1500" b="1" dirty="0">
              <a:latin typeface="Times New Roman" panose="02020603050405020304" pitchFamily="18" charset="0"/>
              <a:cs typeface="Times New Roman" panose="02020603050405020304" pitchFamily="18" charset="0"/>
            </a:endParaRPr>
          </a:p>
        </p:txBody>
      </p:sp>
      <p:sp>
        <p:nvSpPr>
          <p:cNvPr id="10" name="Text 7"/>
          <p:cNvSpPr/>
          <p:nvPr/>
        </p:nvSpPr>
        <p:spPr>
          <a:xfrm>
            <a:off x="817007" y="4208859"/>
            <a:ext cx="7509986" cy="522922"/>
          </a:xfrm>
          <a:prstGeom prst="rect">
            <a:avLst/>
          </a:prstGeom>
          <a:noFill/>
          <a:ln/>
        </p:spPr>
        <p:txBody>
          <a:bodyPr wrap="square" lIns="0" tIns="0" rIns="0" bIns="0" rtlCol="0" anchor="t"/>
          <a:lstStyle/>
          <a:p>
            <a:pPr marL="0" indent="0" algn="just">
              <a:lnSpc>
                <a:spcPts val="20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Comprehensive inventory management with automated pricing suggestions, demand forecasting, and customer matching algorithms.</a:t>
            </a:r>
            <a:endParaRPr lang="en-US" sz="1500" dirty="0">
              <a:latin typeface="Times New Roman" panose="02020603050405020304" pitchFamily="18" charset="0"/>
              <a:cs typeface="Times New Roman" panose="02020603050405020304" pitchFamily="18" charset="0"/>
            </a:endParaRPr>
          </a:p>
        </p:txBody>
      </p:sp>
      <p:sp>
        <p:nvSpPr>
          <p:cNvPr id="11" name="Shape 8"/>
          <p:cNvSpPr/>
          <p:nvPr/>
        </p:nvSpPr>
        <p:spPr>
          <a:xfrm>
            <a:off x="653653" y="5058489"/>
            <a:ext cx="7836694" cy="1203008"/>
          </a:xfrm>
          <a:prstGeom prst="roundRect">
            <a:avLst>
              <a:gd name="adj" fmla="val 2038"/>
            </a:avLst>
          </a:prstGeom>
          <a:solidFill>
            <a:srgbClr val="F0EAEA"/>
          </a:solidFill>
          <a:ln/>
        </p:spPr>
      </p:sp>
      <p:sp>
        <p:nvSpPr>
          <p:cNvPr id="12" name="Text 9"/>
          <p:cNvSpPr/>
          <p:nvPr/>
        </p:nvSpPr>
        <p:spPr>
          <a:xfrm>
            <a:off x="817007" y="5221843"/>
            <a:ext cx="2052995" cy="255389"/>
          </a:xfrm>
          <a:prstGeom prst="rect">
            <a:avLst/>
          </a:prstGeom>
          <a:noFill/>
          <a:ln/>
        </p:spPr>
        <p:txBody>
          <a:bodyPr wrap="none" lIns="0" tIns="0" rIns="0" bIns="0" rtlCol="0" anchor="t"/>
          <a:lstStyle/>
          <a:p>
            <a:pPr marL="0" indent="0" algn="just">
              <a:lnSpc>
                <a:spcPts val="200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Integrated Services</a:t>
            </a:r>
            <a:endParaRPr lang="en-US" sz="1500" b="1" dirty="0">
              <a:latin typeface="Times New Roman" panose="02020603050405020304" pitchFamily="18" charset="0"/>
              <a:cs typeface="Times New Roman" panose="02020603050405020304" pitchFamily="18" charset="0"/>
            </a:endParaRPr>
          </a:p>
        </p:txBody>
      </p:sp>
      <p:sp>
        <p:nvSpPr>
          <p:cNvPr id="13" name="Text 10"/>
          <p:cNvSpPr/>
          <p:nvPr/>
        </p:nvSpPr>
        <p:spPr>
          <a:xfrm>
            <a:off x="817007" y="5575221"/>
            <a:ext cx="7509986" cy="522922"/>
          </a:xfrm>
          <a:prstGeom prst="rect">
            <a:avLst/>
          </a:prstGeom>
          <a:noFill/>
          <a:ln/>
        </p:spPr>
        <p:txBody>
          <a:bodyPr wrap="square" lIns="0" tIns="0" rIns="0" bIns="0" rtlCol="0" anchor="t"/>
          <a:lstStyle/>
          <a:p>
            <a:pPr marL="0" indent="0" algn="just">
              <a:lnSpc>
                <a:spcPts val="20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Test ride booking, used bike valuations, EMI calculators, and fuel cost analysis—all powered by real-time data and machine learning.</a:t>
            </a:r>
            <a:endParaRPr lang="en-US" sz="1500" dirty="0">
              <a:latin typeface="Times New Roman" panose="02020603050405020304" pitchFamily="18" charset="0"/>
              <a:cs typeface="Times New Roman" panose="02020603050405020304" pitchFamily="18" charset="0"/>
            </a:endParaRPr>
          </a:p>
        </p:txBody>
      </p:sp>
      <p:sp>
        <p:nvSpPr>
          <p:cNvPr id="14" name="Shape 11"/>
          <p:cNvSpPr/>
          <p:nvPr/>
        </p:nvSpPr>
        <p:spPr>
          <a:xfrm>
            <a:off x="653653" y="6424851"/>
            <a:ext cx="7836694" cy="1203008"/>
          </a:xfrm>
          <a:prstGeom prst="roundRect">
            <a:avLst>
              <a:gd name="adj" fmla="val 2038"/>
            </a:avLst>
          </a:prstGeom>
          <a:solidFill>
            <a:srgbClr val="F0EAEA"/>
          </a:solidFill>
          <a:ln/>
        </p:spPr>
      </p:sp>
      <p:sp>
        <p:nvSpPr>
          <p:cNvPr id="15" name="Text 12"/>
          <p:cNvSpPr/>
          <p:nvPr/>
        </p:nvSpPr>
        <p:spPr>
          <a:xfrm>
            <a:off x="817007" y="6588204"/>
            <a:ext cx="2042874" cy="255389"/>
          </a:xfrm>
          <a:prstGeom prst="rect">
            <a:avLst/>
          </a:prstGeom>
          <a:noFill/>
          <a:ln/>
        </p:spPr>
        <p:txBody>
          <a:bodyPr wrap="none" lIns="0" tIns="0" rIns="0" bIns="0" rtlCol="0" anchor="t"/>
          <a:lstStyle/>
          <a:p>
            <a:pPr marL="0" indent="0" algn="just">
              <a:lnSpc>
                <a:spcPts val="200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AI Assistant</a:t>
            </a:r>
            <a:endParaRPr lang="en-US" sz="1500" b="1" dirty="0">
              <a:latin typeface="Times New Roman" panose="02020603050405020304" pitchFamily="18" charset="0"/>
              <a:cs typeface="Times New Roman" panose="02020603050405020304" pitchFamily="18" charset="0"/>
            </a:endParaRPr>
          </a:p>
        </p:txBody>
      </p:sp>
      <p:sp>
        <p:nvSpPr>
          <p:cNvPr id="16" name="Text 13"/>
          <p:cNvSpPr/>
          <p:nvPr/>
        </p:nvSpPr>
        <p:spPr>
          <a:xfrm>
            <a:off x="817007" y="6941582"/>
            <a:ext cx="7509986" cy="522922"/>
          </a:xfrm>
          <a:prstGeom prst="rect">
            <a:avLst/>
          </a:prstGeom>
          <a:noFill/>
          <a:ln/>
        </p:spPr>
        <p:txBody>
          <a:bodyPr wrap="square" lIns="0" tIns="0" rIns="0" bIns="0" rtlCol="0" anchor="t"/>
          <a:lstStyle/>
          <a:p>
            <a:pPr marL="0" indent="0" algn="just">
              <a:lnSpc>
                <a:spcPts val="20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Intelligent chatbot with review summarization capabilities, providing instant answers and synthesized insights from thousands of user experiences.</a:t>
            </a: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1486"/>
          </a:xfrm>
          <a:prstGeom prst="rect">
            <a:avLst/>
          </a:prstGeom>
        </p:spPr>
      </p:pic>
      <p:sp>
        <p:nvSpPr>
          <p:cNvPr id="3" name="Text 0"/>
          <p:cNvSpPr/>
          <p:nvPr/>
        </p:nvSpPr>
        <p:spPr>
          <a:xfrm>
            <a:off x="1974711" y="291406"/>
            <a:ext cx="5532953" cy="414099"/>
          </a:xfrm>
          <a:prstGeom prst="rect">
            <a:avLst/>
          </a:prstGeom>
          <a:noFill/>
          <a:ln/>
        </p:spPr>
        <p:txBody>
          <a:bodyPr wrap="none" lIns="0" tIns="0" rIns="0" bIns="0" rtlCol="0" anchor="t"/>
          <a:lstStyle/>
          <a:p>
            <a:pPr marL="0" indent="0" algn="l">
              <a:lnSpc>
                <a:spcPts val="3250"/>
              </a:lnSpc>
              <a:buNone/>
            </a:pPr>
            <a:r>
              <a:rPr lang="en-US" sz="3200" dirty="0">
                <a:solidFill>
                  <a:srgbClr val="1D1D1B"/>
                </a:solidFill>
                <a:latin typeface="Times New Roman" panose="02020603050405020304" pitchFamily="18" charset="0"/>
                <a:ea typeface="Tomorrow Semi Bold" pitchFamily="34" charset="-122"/>
                <a:cs typeface="Times New Roman" panose="02020603050405020304" pitchFamily="18" charset="0"/>
              </a:rPr>
              <a:t>System Architecture &amp; Data Flow</a:t>
            </a:r>
            <a:endParaRPr lang="en-US" sz="32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915472" y="977146"/>
            <a:ext cx="7313057" cy="5805249"/>
          </a:xfrm>
          <a:prstGeom prst="rect">
            <a:avLst/>
          </a:prstGeom>
        </p:spPr>
      </p:pic>
      <p:sp>
        <p:nvSpPr>
          <p:cNvPr id="5" name="Text 1"/>
          <p:cNvSpPr/>
          <p:nvPr/>
        </p:nvSpPr>
        <p:spPr>
          <a:xfrm>
            <a:off x="3905263" y="3555391"/>
            <a:ext cx="1314216" cy="901520"/>
          </a:xfrm>
          <a:prstGeom prst="rect">
            <a:avLst/>
          </a:prstGeom>
          <a:noFill/>
          <a:ln/>
        </p:spPr>
        <p:txBody>
          <a:bodyPr wrap="square" lIns="0" tIns="0" rIns="0" bIns="0" rtlCol="0" anchor="t"/>
          <a:lstStyle/>
          <a:p>
            <a:pPr marL="0" indent="0" algn="ctr">
              <a:lnSpc>
                <a:spcPts val="1650"/>
              </a:lnSpc>
              <a:buNone/>
            </a:pPr>
            <a:r>
              <a:rPr lang="en-US" sz="1350" dirty="0">
                <a:solidFill>
                  <a:srgbClr val="FFFFFF"/>
                </a:solidFill>
                <a:latin typeface="Times New Roman" panose="02020603050405020304" pitchFamily="18" charset="0"/>
                <a:ea typeface="Tomorrow Semi Bold" pitchFamily="34" charset="-122"/>
                <a:cs typeface="Times New Roman" panose="02020603050405020304" pitchFamily="18" charset="0"/>
              </a:rPr>
              <a:t>System Architecture</a:t>
            </a:r>
            <a:endParaRPr lang="en-US" sz="1350" dirty="0">
              <a:latin typeface="Times New Roman" panose="02020603050405020304" pitchFamily="18" charset="0"/>
              <a:cs typeface="Times New Roman" panose="02020603050405020304" pitchFamily="18" charset="0"/>
            </a:endParaRPr>
          </a:p>
        </p:txBody>
      </p:sp>
      <p:sp>
        <p:nvSpPr>
          <p:cNvPr id="6" name="Text 2"/>
          <p:cNvSpPr/>
          <p:nvPr/>
        </p:nvSpPr>
        <p:spPr>
          <a:xfrm>
            <a:off x="5198109" y="1534316"/>
            <a:ext cx="1955129" cy="300507"/>
          </a:xfrm>
          <a:prstGeom prst="rect">
            <a:avLst/>
          </a:prstGeom>
          <a:noFill/>
          <a:ln/>
        </p:spPr>
        <p:txBody>
          <a:bodyPr wrap="non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Frontend</a:t>
            </a:r>
            <a:endParaRPr lang="en-US" sz="1350" dirty="0">
              <a:latin typeface="Times New Roman" panose="02020603050405020304" pitchFamily="18" charset="0"/>
              <a:cs typeface="Times New Roman" panose="02020603050405020304" pitchFamily="18" charset="0"/>
            </a:endParaRPr>
          </a:p>
        </p:txBody>
      </p:sp>
      <p:sp>
        <p:nvSpPr>
          <p:cNvPr id="7" name="Text 3"/>
          <p:cNvSpPr/>
          <p:nvPr/>
        </p:nvSpPr>
        <p:spPr>
          <a:xfrm>
            <a:off x="5198109" y="1920300"/>
            <a:ext cx="1955129"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User interfaces and actions</a:t>
            </a:r>
            <a:endParaRPr lang="en-US" sz="1050" dirty="0">
              <a:latin typeface="Times New Roman" panose="02020603050405020304" pitchFamily="18" charset="0"/>
              <a:cs typeface="Times New Roman" panose="02020603050405020304" pitchFamily="18" charset="0"/>
            </a:endParaRPr>
          </a:p>
        </p:txBody>
      </p:sp>
      <p:sp>
        <p:nvSpPr>
          <p:cNvPr id="8" name="Text 4"/>
          <p:cNvSpPr/>
          <p:nvPr/>
        </p:nvSpPr>
        <p:spPr>
          <a:xfrm>
            <a:off x="1939282" y="1384063"/>
            <a:ext cx="1955129" cy="601013"/>
          </a:xfrm>
          <a:prstGeom prst="rect">
            <a:avLst/>
          </a:prstGeom>
          <a:noFill/>
          <a:ln/>
        </p:spPr>
        <p:txBody>
          <a:bodyPr wrap="squar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Notification Services</a:t>
            </a:r>
            <a:endParaRPr lang="en-US" sz="1350" dirty="0">
              <a:latin typeface="Times New Roman" panose="02020603050405020304" pitchFamily="18" charset="0"/>
              <a:cs typeface="Times New Roman" panose="02020603050405020304" pitchFamily="18" charset="0"/>
            </a:endParaRPr>
          </a:p>
        </p:txBody>
      </p:sp>
      <p:sp>
        <p:nvSpPr>
          <p:cNvPr id="9" name="Text 5"/>
          <p:cNvSpPr/>
          <p:nvPr/>
        </p:nvSpPr>
        <p:spPr>
          <a:xfrm>
            <a:off x="1939282" y="2070554"/>
            <a:ext cx="1955129"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Push and email notifications</a:t>
            </a:r>
            <a:endParaRPr lang="en-US" sz="1050" dirty="0">
              <a:latin typeface="Times New Roman" panose="02020603050405020304" pitchFamily="18" charset="0"/>
              <a:cs typeface="Times New Roman" panose="02020603050405020304" pitchFamily="18" charset="0"/>
            </a:endParaRPr>
          </a:p>
        </p:txBody>
      </p:sp>
      <p:sp>
        <p:nvSpPr>
          <p:cNvPr id="10" name="Text 6"/>
          <p:cNvSpPr/>
          <p:nvPr/>
        </p:nvSpPr>
        <p:spPr>
          <a:xfrm>
            <a:off x="1939282" y="5198494"/>
            <a:ext cx="1955129" cy="601014"/>
          </a:xfrm>
          <a:prstGeom prst="rect">
            <a:avLst/>
          </a:prstGeom>
          <a:noFill/>
          <a:ln/>
        </p:spPr>
        <p:txBody>
          <a:bodyPr wrap="squar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AI Processing Layer</a:t>
            </a:r>
            <a:endParaRPr lang="en-US" sz="1350" dirty="0">
              <a:latin typeface="Times New Roman" panose="02020603050405020304" pitchFamily="18" charset="0"/>
              <a:cs typeface="Times New Roman" panose="02020603050405020304" pitchFamily="18" charset="0"/>
            </a:endParaRPr>
          </a:p>
        </p:txBody>
      </p:sp>
      <p:sp>
        <p:nvSpPr>
          <p:cNvPr id="11" name="Text 7"/>
          <p:cNvSpPr/>
          <p:nvPr/>
        </p:nvSpPr>
        <p:spPr>
          <a:xfrm>
            <a:off x="1939282" y="5884985"/>
            <a:ext cx="1955129"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Real-time analysis and insights</a:t>
            </a:r>
            <a:endParaRPr lang="en-US" sz="1050" dirty="0">
              <a:latin typeface="Times New Roman" panose="02020603050405020304" pitchFamily="18" charset="0"/>
              <a:cs typeface="Times New Roman" panose="02020603050405020304" pitchFamily="18" charset="0"/>
            </a:endParaRPr>
          </a:p>
        </p:txBody>
      </p:sp>
      <p:sp>
        <p:nvSpPr>
          <p:cNvPr id="12" name="Text 8"/>
          <p:cNvSpPr/>
          <p:nvPr/>
        </p:nvSpPr>
        <p:spPr>
          <a:xfrm>
            <a:off x="5198109" y="5198494"/>
            <a:ext cx="1955129" cy="601014"/>
          </a:xfrm>
          <a:prstGeom prst="rect">
            <a:avLst/>
          </a:prstGeom>
          <a:noFill/>
          <a:ln/>
        </p:spPr>
        <p:txBody>
          <a:bodyPr wrap="squar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PostgreSQL Database</a:t>
            </a:r>
            <a:endParaRPr lang="en-US" sz="1350" dirty="0">
              <a:latin typeface="Times New Roman" panose="02020603050405020304" pitchFamily="18" charset="0"/>
              <a:cs typeface="Times New Roman" panose="02020603050405020304" pitchFamily="18" charset="0"/>
            </a:endParaRPr>
          </a:p>
        </p:txBody>
      </p:sp>
      <p:sp>
        <p:nvSpPr>
          <p:cNvPr id="13" name="Text 9"/>
          <p:cNvSpPr/>
          <p:nvPr/>
        </p:nvSpPr>
        <p:spPr>
          <a:xfrm>
            <a:off x="5198109" y="5884985"/>
            <a:ext cx="1955129"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Persistent inventory and records</a:t>
            </a:r>
            <a:endParaRPr lang="en-US" sz="1050" dirty="0">
              <a:latin typeface="Times New Roman" panose="02020603050405020304" pitchFamily="18" charset="0"/>
              <a:cs typeface="Times New Roman" panose="02020603050405020304" pitchFamily="18" charset="0"/>
            </a:endParaRPr>
          </a:p>
        </p:txBody>
      </p:sp>
      <p:sp>
        <p:nvSpPr>
          <p:cNvPr id="14" name="Text 10"/>
          <p:cNvSpPr/>
          <p:nvPr/>
        </p:nvSpPr>
        <p:spPr>
          <a:xfrm>
            <a:off x="5903298" y="3414820"/>
            <a:ext cx="1997868" cy="300507"/>
          </a:xfrm>
          <a:prstGeom prst="rect">
            <a:avLst/>
          </a:prstGeom>
          <a:noFill/>
          <a:ln/>
        </p:spPr>
        <p:txBody>
          <a:bodyPr wrap="non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Backend API</a:t>
            </a:r>
            <a:endParaRPr lang="en-US" sz="1350" dirty="0">
              <a:latin typeface="Times New Roman" panose="02020603050405020304" pitchFamily="18" charset="0"/>
              <a:cs typeface="Times New Roman" panose="02020603050405020304" pitchFamily="18" charset="0"/>
            </a:endParaRPr>
          </a:p>
        </p:txBody>
      </p:sp>
      <p:sp>
        <p:nvSpPr>
          <p:cNvPr id="15" name="Text 11"/>
          <p:cNvSpPr/>
          <p:nvPr/>
        </p:nvSpPr>
        <p:spPr>
          <a:xfrm>
            <a:off x="5903298" y="3800804"/>
            <a:ext cx="1997868"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Handles requests and routing</a:t>
            </a:r>
            <a:endParaRPr lang="en-US" sz="1050" dirty="0">
              <a:latin typeface="Times New Roman" panose="02020603050405020304" pitchFamily="18" charset="0"/>
              <a:cs typeface="Times New Roman" panose="02020603050405020304" pitchFamily="18" charset="0"/>
            </a:endParaRPr>
          </a:p>
        </p:txBody>
      </p:sp>
      <p:sp>
        <p:nvSpPr>
          <p:cNvPr id="16" name="Text 12"/>
          <p:cNvSpPr/>
          <p:nvPr/>
        </p:nvSpPr>
        <p:spPr>
          <a:xfrm>
            <a:off x="1223408" y="3275251"/>
            <a:ext cx="1997868" cy="601013"/>
          </a:xfrm>
          <a:prstGeom prst="rect">
            <a:avLst/>
          </a:prstGeom>
          <a:noFill/>
          <a:ln/>
        </p:spPr>
        <p:txBody>
          <a:bodyPr wrap="square" lIns="0" tIns="0" rIns="0" bIns="0" rtlCol="0" anchor="t"/>
          <a:lstStyle/>
          <a:p>
            <a:pPr marL="0" indent="0" algn="ctr">
              <a:lnSpc>
                <a:spcPts val="1650"/>
              </a:lnSpc>
              <a:buNone/>
            </a:pPr>
            <a:r>
              <a:rPr lang="en-US" sz="1350" dirty="0">
                <a:solidFill>
                  <a:srgbClr val="61615C"/>
                </a:solidFill>
                <a:latin typeface="Times New Roman" panose="02020603050405020304" pitchFamily="18" charset="0"/>
                <a:ea typeface="Tomorrow Semi Bold" pitchFamily="34" charset="-122"/>
                <a:cs typeface="Times New Roman" panose="02020603050405020304" pitchFamily="18" charset="0"/>
              </a:rPr>
              <a:t>S3 Media Storage</a:t>
            </a:r>
            <a:endParaRPr lang="en-US" sz="1350" dirty="0">
              <a:latin typeface="Times New Roman" panose="02020603050405020304" pitchFamily="18" charset="0"/>
              <a:cs typeface="Times New Roman" panose="02020603050405020304" pitchFamily="18" charset="0"/>
            </a:endParaRPr>
          </a:p>
        </p:txBody>
      </p:sp>
      <p:sp>
        <p:nvSpPr>
          <p:cNvPr id="17" name="Text 13"/>
          <p:cNvSpPr/>
          <p:nvPr/>
        </p:nvSpPr>
        <p:spPr>
          <a:xfrm>
            <a:off x="1223408" y="3961742"/>
            <a:ext cx="1997868" cy="480811"/>
          </a:xfrm>
          <a:prstGeom prst="rect">
            <a:avLst/>
          </a:prstGeom>
          <a:noFill/>
          <a:ln/>
        </p:spPr>
        <p:txBody>
          <a:bodyPr wrap="square" lIns="0" tIns="0" rIns="0" bIns="0" rtlCol="0" anchor="t"/>
          <a:lstStyle/>
          <a:p>
            <a:pPr marL="0" indent="0" algn="ctr">
              <a:lnSpc>
                <a:spcPts val="1350"/>
              </a:lnSpc>
              <a:buNone/>
            </a:pPr>
            <a:r>
              <a:rPr lang="en-US" sz="1050" dirty="0">
                <a:solidFill>
                  <a:srgbClr val="61615C"/>
                </a:solidFill>
                <a:latin typeface="Times New Roman" panose="02020603050405020304" pitchFamily="18" charset="0"/>
                <a:ea typeface="Tomorrow" pitchFamily="34" charset="-122"/>
                <a:cs typeface="Times New Roman" panose="02020603050405020304" pitchFamily="18" charset="0"/>
              </a:rPr>
              <a:t>Stores images and media</a:t>
            </a:r>
            <a:endParaRPr lang="en-US" sz="10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8764" y="438507"/>
            <a:ext cx="4809292" cy="459938"/>
          </a:xfrm>
          <a:prstGeom prst="rect">
            <a:avLst/>
          </a:prstGeom>
          <a:noFill/>
          <a:ln/>
        </p:spPr>
        <p:txBody>
          <a:bodyPr wrap="none" lIns="0" tIns="0" rIns="0" bIns="0" rtlCol="0" anchor="t"/>
          <a:lstStyle/>
          <a:p>
            <a:pPr marL="0" indent="0" algn="l">
              <a:lnSpc>
                <a:spcPts val="36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Modern Technology Stack</a:t>
            </a:r>
            <a:endParaRPr lang="en-US" sz="3200" b="1" dirty="0">
              <a:latin typeface="Times New Roman" panose="02020603050405020304" pitchFamily="18" charset="0"/>
              <a:cs typeface="Times New Roman" panose="02020603050405020304" pitchFamily="18" charset="0"/>
            </a:endParaRPr>
          </a:p>
        </p:txBody>
      </p:sp>
      <p:sp>
        <p:nvSpPr>
          <p:cNvPr id="3" name="Shape 1"/>
          <p:cNvSpPr/>
          <p:nvPr/>
        </p:nvSpPr>
        <p:spPr>
          <a:xfrm>
            <a:off x="588764" y="1192768"/>
            <a:ext cx="13452872" cy="1201936"/>
          </a:xfrm>
          <a:prstGeom prst="roundRect">
            <a:avLst>
              <a:gd name="adj" fmla="val 1837"/>
            </a:avLst>
          </a:prstGeom>
          <a:solidFill>
            <a:srgbClr val="FCFCFC"/>
          </a:solidFill>
          <a:ln w="15240">
            <a:solidFill>
              <a:srgbClr val="D6D0D0"/>
            </a:solidFill>
            <a:prstDash val="solid"/>
          </a:ln>
        </p:spPr>
      </p:sp>
      <p:sp>
        <p:nvSpPr>
          <p:cNvPr id="4" name="Shape 2"/>
          <p:cNvSpPr/>
          <p:nvPr/>
        </p:nvSpPr>
        <p:spPr>
          <a:xfrm>
            <a:off x="604004" y="1208008"/>
            <a:ext cx="588764" cy="1171456"/>
          </a:xfrm>
          <a:prstGeom prst="roundRect">
            <a:avLst>
              <a:gd name="adj" fmla="val 644"/>
            </a:avLst>
          </a:prstGeom>
          <a:solidFill>
            <a:srgbClr val="F0EAEA"/>
          </a:solidFill>
          <a:ln/>
        </p:spPr>
      </p:sp>
      <p:pic>
        <p:nvPicPr>
          <p:cNvPr id="5" name="Image 0" descr="preencoded.png"/>
          <p:cNvPicPr>
            <a:picLocks noChangeAspect="1"/>
          </p:cNvPicPr>
          <p:nvPr/>
        </p:nvPicPr>
        <p:blipFill>
          <a:blip r:embed="rId3"/>
          <a:stretch>
            <a:fillRect/>
          </a:stretch>
        </p:blipFill>
        <p:spPr>
          <a:xfrm>
            <a:off x="787956" y="1655683"/>
            <a:ext cx="220742" cy="275987"/>
          </a:xfrm>
          <a:prstGeom prst="rect">
            <a:avLst/>
          </a:prstGeom>
        </p:spPr>
      </p:pic>
      <p:sp>
        <p:nvSpPr>
          <p:cNvPr id="6" name="Text 3"/>
          <p:cNvSpPr/>
          <p:nvPr/>
        </p:nvSpPr>
        <p:spPr>
          <a:xfrm>
            <a:off x="1339929" y="1355169"/>
            <a:ext cx="1908810" cy="229910"/>
          </a:xfrm>
          <a:prstGeom prst="rect">
            <a:avLst/>
          </a:prstGeom>
          <a:noFill/>
          <a:ln/>
        </p:spPr>
        <p:txBody>
          <a:bodyPr wrap="none" lIns="0" tIns="0" rIns="0" bIns="0" rtlCol="0" anchor="t"/>
          <a:lstStyle/>
          <a:p>
            <a:pPr marL="0" indent="0" algn="l">
              <a:lnSpc>
                <a:spcPts val="1800"/>
              </a:lnSpc>
              <a:buNone/>
            </a:pPr>
            <a:r>
              <a:rPr lang="en-US" sz="1400" dirty="0">
                <a:solidFill>
                  <a:srgbClr val="61615C"/>
                </a:solidFill>
                <a:latin typeface="Times New Roman" panose="02020603050405020304" pitchFamily="18" charset="0"/>
                <a:ea typeface="Tomorrow Semi Bold" pitchFamily="34" charset="-122"/>
                <a:cs typeface="Times New Roman" panose="02020603050405020304" pitchFamily="18" charset="0"/>
              </a:rPr>
              <a:t>Frontend Excellence</a:t>
            </a:r>
            <a:endParaRPr lang="en-US" sz="1400" dirty="0">
              <a:latin typeface="Times New Roman" panose="02020603050405020304" pitchFamily="18" charset="0"/>
              <a:cs typeface="Times New Roman" panose="02020603050405020304" pitchFamily="18" charset="0"/>
            </a:endParaRPr>
          </a:p>
        </p:txBody>
      </p:sp>
      <p:sp>
        <p:nvSpPr>
          <p:cNvPr id="7" name="Text 4"/>
          <p:cNvSpPr/>
          <p:nvPr/>
        </p:nvSpPr>
        <p:spPr>
          <a:xfrm>
            <a:off x="1339929" y="1673304"/>
            <a:ext cx="12686467" cy="235387"/>
          </a:xfrm>
          <a:prstGeom prst="rect">
            <a:avLst/>
          </a:prstGeom>
          <a:noFill/>
          <a:ln/>
        </p:spPr>
        <p:txBody>
          <a:bodyPr wrap="none" lIns="0" tIns="0" rIns="0" bIns="0" rtlCol="0" anchor="t"/>
          <a:lstStyle/>
          <a:p>
            <a:pPr marL="0" indent="0" algn="l">
              <a:lnSpc>
                <a:spcPts val="1850"/>
              </a:lnSpc>
              <a:buNone/>
            </a:pPr>
            <a:r>
              <a:rPr lang="en-US" sz="1400" b="1" dirty="0">
                <a:solidFill>
                  <a:srgbClr val="61615C"/>
                </a:solidFill>
                <a:latin typeface="Times New Roman" panose="02020603050405020304" pitchFamily="18" charset="0"/>
                <a:ea typeface="Tomorrow" pitchFamily="34" charset="-122"/>
                <a:cs typeface="Times New Roman" panose="02020603050405020304" pitchFamily="18" charset="0"/>
              </a:rPr>
              <a:t>React + CSS</a:t>
            </a:r>
            <a:endParaRPr lang="en-US" sz="1400" dirty="0">
              <a:latin typeface="Times New Roman" panose="02020603050405020304" pitchFamily="18" charset="0"/>
              <a:cs typeface="Times New Roman" panose="02020603050405020304" pitchFamily="18" charset="0"/>
            </a:endParaRPr>
          </a:p>
        </p:txBody>
      </p:sp>
      <p:sp>
        <p:nvSpPr>
          <p:cNvPr id="8" name="Text 5"/>
          <p:cNvSpPr/>
          <p:nvPr/>
        </p:nvSpPr>
        <p:spPr>
          <a:xfrm>
            <a:off x="1339929" y="1996916"/>
            <a:ext cx="12686467" cy="235387"/>
          </a:xfrm>
          <a:prstGeom prst="rect">
            <a:avLst/>
          </a:prstGeom>
          <a:noFill/>
          <a:ln/>
        </p:spPr>
        <p:txBody>
          <a:bodyPr wrap="none" lIns="0" tIns="0" rIns="0" bIns="0" rtlCol="0" anchor="t"/>
          <a:lstStyle/>
          <a:p>
            <a:pPr marL="0" indent="0" algn="l">
              <a:lnSpc>
                <a:spcPts val="1850"/>
              </a:lnSpc>
              <a:buNone/>
            </a:pPr>
            <a:r>
              <a:rPr lang="en-US" sz="1400" dirty="0">
                <a:solidFill>
                  <a:srgbClr val="61615C"/>
                </a:solidFill>
                <a:latin typeface="Times New Roman" panose="02020603050405020304" pitchFamily="18" charset="0"/>
                <a:ea typeface="Tomorrow" pitchFamily="34" charset="-122"/>
                <a:cs typeface="Times New Roman" panose="02020603050405020304" pitchFamily="18" charset="0"/>
              </a:rPr>
              <a:t>Component-based architecture with utility-first styling for rapid development and consistent user experiences across all devices.</a:t>
            </a:r>
            <a:endParaRPr lang="en-US" sz="1400" dirty="0">
              <a:latin typeface="Times New Roman" panose="02020603050405020304" pitchFamily="18" charset="0"/>
              <a:cs typeface="Times New Roman" panose="02020603050405020304" pitchFamily="18" charset="0"/>
            </a:endParaRPr>
          </a:p>
        </p:txBody>
      </p:sp>
      <p:sp>
        <p:nvSpPr>
          <p:cNvPr id="9" name="Shape 6"/>
          <p:cNvSpPr/>
          <p:nvPr/>
        </p:nvSpPr>
        <p:spPr>
          <a:xfrm>
            <a:off x="599195" y="2564844"/>
            <a:ext cx="13452872" cy="1201936"/>
          </a:xfrm>
          <a:prstGeom prst="roundRect">
            <a:avLst>
              <a:gd name="adj" fmla="val 1837"/>
            </a:avLst>
          </a:prstGeom>
          <a:solidFill>
            <a:srgbClr val="FCFCFC"/>
          </a:solidFill>
          <a:ln w="15240">
            <a:solidFill>
              <a:srgbClr val="D6D0D0"/>
            </a:solidFill>
            <a:prstDash val="solid"/>
          </a:ln>
        </p:spPr>
      </p:sp>
      <p:sp>
        <p:nvSpPr>
          <p:cNvPr id="10" name="Shape 7"/>
          <p:cNvSpPr/>
          <p:nvPr/>
        </p:nvSpPr>
        <p:spPr>
          <a:xfrm>
            <a:off x="604004" y="2557105"/>
            <a:ext cx="588764" cy="1171456"/>
          </a:xfrm>
          <a:prstGeom prst="roundRect">
            <a:avLst>
              <a:gd name="adj" fmla="val 644"/>
            </a:avLst>
          </a:prstGeom>
          <a:solidFill>
            <a:srgbClr val="F0EAEA"/>
          </a:solidFill>
          <a:ln/>
        </p:spPr>
      </p:sp>
      <p:pic>
        <p:nvPicPr>
          <p:cNvPr id="11" name="Image 1" descr="preencoded.png"/>
          <p:cNvPicPr>
            <a:picLocks noChangeAspect="1"/>
          </p:cNvPicPr>
          <p:nvPr/>
        </p:nvPicPr>
        <p:blipFill>
          <a:blip r:embed="rId4"/>
          <a:stretch>
            <a:fillRect/>
          </a:stretch>
        </p:blipFill>
        <p:spPr>
          <a:xfrm>
            <a:off x="787956" y="3004780"/>
            <a:ext cx="220742" cy="275987"/>
          </a:xfrm>
          <a:prstGeom prst="rect">
            <a:avLst/>
          </a:prstGeom>
        </p:spPr>
      </p:pic>
      <p:sp>
        <p:nvSpPr>
          <p:cNvPr id="12" name="Text 8"/>
          <p:cNvSpPr/>
          <p:nvPr/>
        </p:nvSpPr>
        <p:spPr>
          <a:xfrm>
            <a:off x="1339929" y="2704267"/>
            <a:ext cx="1839992" cy="229910"/>
          </a:xfrm>
          <a:prstGeom prst="rect">
            <a:avLst/>
          </a:prstGeom>
          <a:noFill/>
          <a:ln/>
        </p:spPr>
        <p:txBody>
          <a:bodyPr wrap="none" lIns="0" tIns="0" rIns="0" bIns="0" rtlCol="0" anchor="t"/>
          <a:lstStyle/>
          <a:p>
            <a:pPr marL="0" indent="0" algn="l">
              <a:lnSpc>
                <a:spcPts val="1800"/>
              </a:lnSpc>
              <a:buNone/>
            </a:pPr>
            <a:r>
              <a:rPr lang="en-US" sz="1400" dirty="0">
                <a:solidFill>
                  <a:srgbClr val="61615C"/>
                </a:solidFill>
                <a:latin typeface="Times New Roman" panose="02020603050405020304" pitchFamily="18" charset="0"/>
                <a:ea typeface="Tomorrow Semi Bold" pitchFamily="34" charset="-122"/>
                <a:cs typeface="Times New Roman" panose="02020603050405020304" pitchFamily="18" charset="0"/>
              </a:rPr>
              <a:t>Backend Power</a:t>
            </a:r>
            <a:endParaRPr lang="en-US" sz="1400" dirty="0">
              <a:latin typeface="Times New Roman" panose="02020603050405020304" pitchFamily="18" charset="0"/>
              <a:cs typeface="Times New Roman" panose="02020603050405020304" pitchFamily="18" charset="0"/>
            </a:endParaRPr>
          </a:p>
        </p:txBody>
      </p:sp>
      <p:sp>
        <p:nvSpPr>
          <p:cNvPr id="13" name="Text 9"/>
          <p:cNvSpPr/>
          <p:nvPr/>
        </p:nvSpPr>
        <p:spPr>
          <a:xfrm>
            <a:off x="1339929" y="3022402"/>
            <a:ext cx="12686467" cy="235387"/>
          </a:xfrm>
          <a:prstGeom prst="rect">
            <a:avLst/>
          </a:prstGeom>
          <a:noFill/>
          <a:ln/>
        </p:spPr>
        <p:txBody>
          <a:bodyPr wrap="none" lIns="0" tIns="0" rIns="0" bIns="0" rtlCol="0" anchor="t"/>
          <a:lstStyle/>
          <a:p>
            <a:pPr marL="0" indent="0" algn="l">
              <a:lnSpc>
                <a:spcPts val="1850"/>
              </a:lnSpc>
              <a:buNone/>
            </a:pPr>
            <a:r>
              <a:rPr lang="en-US" sz="1400" dirty="0">
                <a:latin typeface="Times New Roman" panose="02020603050405020304" pitchFamily="18" charset="0"/>
                <a:cs typeface="Times New Roman" panose="02020603050405020304" pitchFamily="18" charset="0"/>
              </a:rPr>
              <a:t>Flask</a:t>
            </a:r>
          </a:p>
        </p:txBody>
      </p:sp>
      <p:sp>
        <p:nvSpPr>
          <p:cNvPr id="14" name="Text 10"/>
          <p:cNvSpPr/>
          <p:nvPr/>
        </p:nvSpPr>
        <p:spPr>
          <a:xfrm>
            <a:off x="1339929" y="3346013"/>
            <a:ext cx="12686467" cy="235387"/>
          </a:xfrm>
          <a:prstGeom prst="rect">
            <a:avLst/>
          </a:prstGeom>
          <a:noFill/>
          <a:ln/>
        </p:spPr>
        <p:txBody>
          <a:bodyPr wrap="none" lIns="0" tIns="0" rIns="0" bIns="0" rtlCol="0" anchor="t"/>
          <a:lstStyle/>
          <a:p>
            <a:pPr marL="0" indent="0" algn="l">
              <a:lnSpc>
                <a:spcPts val="1850"/>
              </a:lnSpc>
              <a:buNone/>
            </a:pPr>
            <a:r>
              <a:rPr lang="en-US" sz="1400" dirty="0">
                <a:solidFill>
                  <a:srgbClr val="61615C"/>
                </a:solidFill>
                <a:latin typeface="Times New Roman" panose="02020603050405020304" pitchFamily="18" charset="0"/>
                <a:ea typeface="Tomorrow" pitchFamily="34" charset="-122"/>
                <a:cs typeface="Times New Roman" panose="02020603050405020304" pitchFamily="18" charset="0"/>
              </a:rPr>
              <a:t>High-performance APIs with comprehensive REST endpoints, supporting both synchronous and asynchronous operations for optimal scalability.</a:t>
            </a:r>
            <a:endParaRPr lang="en-US" sz="1400" dirty="0">
              <a:latin typeface="Times New Roman" panose="02020603050405020304" pitchFamily="18" charset="0"/>
              <a:cs typeface="Times New Roman" panose="02020603050405020304" pitchFamily="18" charset="0"/>
            </a:endParaRPr>
          </a:p>
        </p:txBody>
      </p:sp>
      <p:sp>
        <p:nvSpPr>
          <p:cNvPr id="15" name="Shape 11"/>
          <p:cNvSpPr/>
          <p:nvPr/>
        </p:nvSpPr>
        <p:spPr>
          <a:xfrm>
            <a:off x="588764" y="3890963"/>
            <a:ext cx="13452872" cy="1201936"/>
          </a:xfrm>
          <a:prstGeom prst="roundRect">
            <a:avLst>
              <a:gd name="adj" fmla="val 1837"/>
            </a:avLst>
          </a:prstGeom>
          <a:solidFill>
            <a:srgbClr val="FCFCFC"/>
          </a:solidFill>
          <a:ln w="15240">
            <a:solidFill>
              <a:srgbClr val="D6D0D0"/>
            </a:solidFill>
            <a:prstDash val="solid"/>
          </a:ln>
        </p:spPr>
      </p:sp>
      <p:sp>
        <p:nvSpPr>
          <p:cNvPr id="16" name="Shape 12"/>
          <p:cNvSpPr/>
          <p:nvPr/>
        </p:nvSpPr>
        <p:spPr>
          <a:xfrm>
            <a:off x="604004" y="3906203"/>
            <a:ext cx="588764" cy="1171456"/>
          </a:xfrm>
          <a:prstGeom prst="roundRect">
            <a:avLst>
              <a:gd name="adj" fmla="val 644"/>
            </a:avLst>
          </a:prstGeom>
          <a:solidFill>
            <a:srgbClr val="F0EAEA"/>
          </a:solidFill>
          <a:ln/>
        </p:spPr>
      </p:sp>
      <p:pic>
        <p:nvPicPr>
          <p:cNvPr id="17" name="Image 2" descr="preencoded.png"/>
          <p:cNvPicPr>
            <a:picLocks noChangeAspect="1"/>
          </p:cNvPicPr>
          <p:nvPr/>
        </p:nvPicPr>
        <p:blipFill>
          <a:blip r:embed="rId5"/>
          <a:stretch>
            <a:fillRect/>
          </a:stretch>
        </p:blipFill>
        <p:spPr>
          <a:xfrm>
            <a:off x="787956" y="4353878"/>
            <a:ext cx="220742" cy="275987"/>
          </a:xfrm>
          <a:prstGeom prst="rect">
            <a:avLst/>
          </a:prstGeom>
        </p:spPr>
      </p:pic>
      <p:sp>
        <p:nvSpPr>
          <p:cNvPr id="18" name="Text 13"/>
          <p:cNvSpPr/>
          <p:nvPr/>
        </p:nvSpPr>
        <p:spPr>
          <a:xfrm>
            <a:off x="1339929" y="4053364"/>
            <a:ext cx="1839992" cy="229910"/>
          </a:xfrm>
          <a:prstGeom prst="rect">
            <a:avLst/>
          </a:prstGeom>
          <a:noFill/>
          <a:ln/>
        </p:spPr>
        <p:txBody>
          <a:bodyPr wrap="none" lIns="0" tIns="0" rIns="0" bIns="0" rtlCol="0" anchor="t"/>
          <a:lstStyle/>
          <a:p>
            <a:pPr marL="0" indent="0" algn="l">
              <a:lnSpc>
                <a:spcPts val="1800"/>
              </a:lnSpc>
              <a:buNone/>
            </a:pPr>
            <a:r>
              <a:rPr lang="en-US" sz="1400" dirty="0">
                <a:solidFill>
                  <a:srgbClr val="61615C"/>
                </a:solidFill>
                <a:latin typeface="Times New Roman" panose="02020603050405020304" pitchFamily="18" charset="0"/>
                <a:ea typeface="Tomorrow Semi Bold" pitchFamily="34" charset="-122"/>
                <a:cs typeface="Times New Roman" panose="02020603050405020304" pitchFamily="18" charset="0"/>
              </a:rPr>
              <a:t>Data Infrastructure</a:t>
            </a:r>
            <a:endParaRPr lang="en-US" sz="1400" dirty="0">
              <a:latin typeface="Times New Roman" panose="02020603050405020304" pitchFamily="18" charset="0"/>
              <a:cs typeface="Times New Roman" panose="02020603050405020304" pitchFamily="18" charset="0"/>
            </a:endParaRPr>
          </a:p>
        </p:txBody>
      </p:sp>
      <p:sp>
        <p:nvSpPr>
          <p:cNvPr id="19" name="Text 14"/>
          <p:cNvSpPr/>
          <p:nvPr/>
        </p:nvSpPr>
        <p:spPr>
          <a:xfrm>
            <a:off x="1339929" y="4371499"/>
            <a:ext cx="12686467" cy="235387"/>
          </a:xfrm>
          <a:prstGeom prst="rect">
            <a:avLst/>
          </a:prstGeom>
          <a:noFill/>
          <a:ln/>
        </p:spPr>
        <p:txBody>
          <a:bodyPr wrap="none" lIns="0" tIns="0" rIns="0" bIns="0" rtlCol="0" anchor="t"/>
          <a:lstStyle/>
          <a:p>
            <a:pPr marL="0" indent="0" algn="l">
              <a:lnSpc>
                <a:spcPts val="1850"/>
              </a:lnSpc>
              <a:buNone/>
            </a:pPr>
            <a:r>
              <a:rPr lang="en-US" sz="1400" dirty="0">
                <a:latin typeface="Times New Roman" panose="02020603050405020304" pitchFamily="18" charset="0"/>
                <a:cs typeface="Times New Roman" panose="02020603050405020304" pitchFamily="18" charset="0"/>
              </a:rPr>
              <a:t>MongoDB</a:t>
            </a:r>
          </a:p>
        </p:txBody>
      </p:sp>
      <p:sp>
        <p:nvSpPr>
          <p:cNvPr id="20" name="Text 15"/>
          <p:cNvSpPr/>
          <p:nvPr/>
        </p:nvSpPr>
        <p:spPr>
          <a:xfrm>
            <a:off x="1339929" y="4695111"/>
            <a:ext cx="12686467" cy="235387"/>
          </a:xfrm>
          <a:prstGeom prst="rect">
            <a:avLst/>
          </a:prstGeom>
          <a:noFill/>
          <a:ln/>
        </p:spPr>
        <p:txBody>
          <a:bodyPr wrap="none" lIns="0" tIns="0" rIns="0" bIns="0" rtlCol="0" anchor="t"/>
          <a:lstStyle/>
          <a:p>
            <a:pPr marL="0" indent="0" algn="l">
              <a:lnSpc>
                <a:spcPts val="1850"/>
              </a:lnSpc>
              <a:buNone/>
            </a:pPr>
            <a:r>
              <a:rPr lang="en-US" sz="1400" dirty="0">
                <a:solidFill>
                  <a:srgbClr val="61615C"/>
                </a:solidFill>
                <a:latin typeface="Times New Roman" panose="02020603050405020304" pitchFamily="18" charset="0"/>
                <a:ea typeface="Tomorrow" pitchFamily="34" charset="-122"/>
                <a:cs typeface="Times New Roman" panose="02020603050405020304" pitchFamily="18" charset="0"/>
              </a:rPr>
              <a:t>Robust relational database with high-speed caching and secure media storage, ensuring data integrity and lightning-fast retrieval.</a:t>
            </a:r>
            <a:endParaRPr lang="en-US" sz="1400" dirty="0">
              <a:latin typeface="Times New Roman" panose="02020603050405020304" pitchFamily="18" charset="0"/>
              <a:cs typeface="Times New Roman" panose="02020603050405020304" pitchFamily="18" charset="0"/>
            </a:endParaRPr>
          </a:p>
        </p:txBody>
      </p:sp>
      <p:sp>
        <p:nvSpPr>
          <p:cNvPr id="21" name="Shape 16"/>
          <p:cNvSpPr/>
          <p:nvPr/>
        </p:nvSpPr>
        <p:spPr>
          <a:xfrm>
            <a:off x="588764" y="5240060"/>
            <a:ext cx="13452872" cy="1201936"/>
          </a:xfrm>
          <a:prstGeom prst="roundRect">
            <a:avLst>
              <a:gd name="adj" fmla="val 1837"/>
            </a:avLst>
          </a:prstGeom>
          <a:solidFill>
            <a:srgbClr val="FCFCFC"/>
          </a:solidFill>
          <a:ln w="15240">
            <a:solidFill>
              <a:srgbClr val="D6D0D0"/>
            </a:solidFill>
            <a:prstDash val="solid"/>
          </a:ln>
        </p:spPr>
      </p:sp>
      <p:sp>
        <p:nvSpPr>
          <p:cNvPr id="22" name="Shape 17"/>
          <p:cNvSpPr/>
          <p:nvPr/>
        </p:nvSpPr>
        <p:spPr>
          <a:xfrm>
            <a:off x="604004" y="5255300"/>
            <a:ext cx="588764" cy="1171456"/>
          </a:xfrm>
          <a:prstGeom prst="roundRect">
            <a:avLst>
              <a:gd name="adj" fmla="val 644"/>
            </a:avLst>
          </a:prstGeom>
          <a:solidFill>
            <a:srgbClr val="F0EAEA"/>
          </a:solidFill>
          <a:ln/>
        </p:spPr>
      </p:sp>
      <p:pic>
        <p:nvPicPr>
          <p:cNvPr id="23" name="Image 3" descr="preencoded.png"/>
          <p:cNvPicPr>
            <a:picLocks noChangeAspect="1"/>
          </p:cNvPicPr>
          <p:nvPr/>
        </p:nvPicPr>
        <p:blipFill>
          <a:blip r:embed="rId6"/>
          <a:stretch>
            <a:fillRect/>
          </a:stretch>
        </p:blipFill>
        <p:spPr>
          <a:xfrm>
            <a:off x="787956" y="5702975"/>
            <a:ext cx="220742" cy="275987"/>
          </a:xfrm>
          <a:prstGeom prst="rect">
            <a:avLst/>
          </a:prstGeom>
        </p:spPr>
      </p:pic>
      <p:sp>
        <p:nvSpPr>
          <p:cNvPr id="24" name="Text 18"/>
          <p:cNvSpPr/>
          <p:nvPr/>
        </p:nvSpPr>
        <p:spPr>
          <a:xfrm>
            <a:off x="1339929" y="5402461"/>
            <a:ext cx="1839992" cy="229910"/>
          </a:xfrm>
          <a:prstGeom prst="rect">
            <a:avLst/>
          </a:prstGeom>
          <a:noFill/>
          <a:ln/>
        </p:spPr>
        <p:txBody>
          <a:bodyPr wrap="none" lIns="0" tIns="0" rIns="0" bIns="0" rtlCol="0" anchor="t"/>
          <a:lstStyle/>
          <a:p>
            <a:pPr marL="0" indent="0" algn="l">
              <a:lnSpc>
                <a:spcPts val="1800"/>
              </a:lnSpc>
              <a:buNone/>
            </a:pPr>
            <a:r>
              <a:rPr lang="en-US" sz="1400" dirty="0">
                <a:solidFill>
                  <a:srgbClr val="61615C"/>
                </a:solidFill>
                <a:latin typeface="Times New Roman" panose="02020603050405020304" pitchFamily="18" charset="0"/>
                <a:ea typeface="Tomorrow Semi Bold" pitchFamily="34" charset="-122"/>
                <a:cs typeface="Times New Roman" panose="02020603050405020304" pitchFamily="18" charset="0"/>
              </a:rPr>
              <a:t>AI Integration</a:t>
            </a:r>
            <a:endParaRPr lang="en-US" sz="1400" dirty="0">
              <a:latin typeface="Times New Roman" panose="02020603050405020304" pitchFamily="18" charset="0"/>
              <a:cs typeface="Times New Roman" panose="02020603050405020304" pitchFamily="18" charset="0"/>
            </a:endParaRPr>
          </a:p>
        </p:txBody>
      </p:sp>
      <p:sp>
        <p:nvSpPr>
          <p:cNvPr id="25" name="Text 19"/>
          <p:cNvSpPr/>
          <p:nvPr/>
        </p:nvSpPr>
        <p:spPr>
          <a:xfrm>
            <a:off x="1339929" y="5720596"/>
            <a:ext cx="12686467" cy="235387"/>
          </a:xfrm>
          <a:prstGeom prst="rect">
            <a:avLst/>
          </a:prstGeom>
          <a:noFill/>
          <a:ln/>
        </p:spPr>
        <p:txBody>
          <a:bodyPr wrap="none" lIns="0" tIns="0" rIns="0" bIns="0" rtlCol="0" anchor="t"/>
          <a:lstStyle/>
          <a:p>
            <a:pPr marL="0" indent="0" algn="l">
              <a:lnSpc>
                <a:spcPts val="1850"/>
              </a:lnSpc>
              <a:buNone/>
            </a:pPr>
            <a:r>
              <a:rPr lang="en-US" sz="1400" b="1" dirty="0">
                <a:solidFill>
                  <a:srgbClr val="61615C"/>
                </a:solidFill>
                <a:latin typeface="Times New Roman" panose="02020603050405020304" pitchFamily="18" charset="0"/>
                <a:ea typeface="Tomorrow" pitchFamily="34" charset="-122"/>
                <a:cs typeface="Times New Roman" panose="02020603050405020304" pitchFamily="18" charset="0"/>
              </a:rPr>
              <a:t>OpenAI API, </a:t>
            </a:r>
            <a:r>
              <a:rPr lang="en-US" sz="1400" b="1" dirty="0" err="1">
                <a:solidFill>
                  <a:srgbClr val="61615C"/>
                </a:solidFill>
                <a:latin typeface="Times New Roman" panose="02020603050405020304" pitchFamily="18" charset="0"/>
                <a:ea typeface="Tomorrow" pitchFamily="34" charset="-122"/>
                <a:cs typeface="Times New Roman" panose="02020603050405020304" pitchFamily="18" charset="0"/>
              </a:rPr>
              <a:t>LangChain</a:t>
            </a:r>
            <a:endParaRPr lang="en-US" sz="1400" dirty="0">
              <a:latin typeface="Times New Roman" panose="02020603050405020304" pitchFamily="18" charset="0"/>
              <a:cs typeface="Times New Roman" panose="02020603050405020304" pitchFamily="18" charset="0"/>
            </a:endParaRPr>
          </a:p>
        </p:txBody>
      </p:sp>
      <p:sp>
        <p:nvSpPr>
          <p:cNvPr id="26" name="Text 20"/>
          <p:cNvSpPr/>
          <p:nvPr/>
        </p:nvSpPr>
        <p:spPr>
          <a:xfrm>
            <a:off x="1339929" y="6044208"/>
            <a:ext cx="12686467" cy="235387"/>
          </a:xfrm>
          <a:prstGeom prst="rect">
            <a:avLst/>
          </a:prstGeom>
          <a:noFill/>
          <a:ln/>
        </p:spPr>
        <p:txBody>
          <a:bodyPr wrap="none" lIns="0" tIns="0" rIns="0" bIns="0" rtlCol="0" anchor="t"/>
          <a:lstStyle/>
          <a:p>
            <a:pPr marL="0" indent="0" algn="l">
              <a:lnSpc>
                <a:spcPts val="1850"/>
              </a:lnSpc>
              <a:buNone/>
            </a:pPr>
            <a:r>
              <a:rPr lang="en-US" sz="1400" dirty="0">
                <a:solidFill>
                  <a:srgbClr val="61615C"/>
                </a:solidFill>
                <a:latin typeface="Times New Roman" panose="02020603050405020304" pitchFamily="18" charset="0"/>
                <a:ea typeface="Tomorrow" pitchFamily="34" charset="-122"/>
                <a:cs typeface="Times New Roman" panose="02020603050405020304" pitchFamily="18" charset="0"/>
              </a:rPr>
              <a:t>Cutting-edge language models and ML frameworks enabling intelligent conversations, content analysis, and predictive capabilities.</a:t>
            </a:r>
            <a:endParaRPr lang="en-US" sz="1400" dirty="0">
              <a:latin typeface="Times New Roman" panose="02020603050405020304" pitchFamily="18" charset="0"/>
              <a:cs typeface="Times New Roman" panose="02020603050405020304" pitchFamily="18" charset="0"/>
            </a:endParaRPr>
          </a:p>
        </p:txBody>
      </p:sp>
      <p:sp>
        <p:nvSpPr>
          <p:cNvPr id="27" name="Shape 21"/>
          <p:cNvSpPr/>
          <p:nvPr/>
        </p:nvSpPr>
        <p:spPr>
          <a:xfrm>
            <a:off x="588764" y="6589157"/>
            <a:ext cx="13452872" cy="1186696"/>
          </a:xfrm>
          <a:prstGeom prst="roundRect">
            <a:avLst>
              <a:gd name="adj" fmla="val 1837"/>
            </a:avLst>
          </a:prstGeom>
          <a:solidFill>
            <a:srgbClr val="FCFCFC"/>
          </a:solidFill>
          <a:ln w="15240">
            <a:solidFill>
              <a:srgbClr val="D6D0D0"/>
            </a:solidFill>
            <a:prstDash val="solid"/>
          </a:ln>
        </p:spPr>
      </p:sp>
      <p:sp>
        <p:nvSpPr>
          <p:cNvPr id="28" name="Shape 22"/>
          <p:cNvSpPr/>
          <p:nvPr/>
        </p:nvSpPr>
        <p:spPr>
          <a:xfrm>
            <a:off x="604004" y="6604397"/>
            <a:ext cx="588764" cy="1171456"/>
          </a:xfrm>
          <a:prstGeom prst="roundRect">
            <a:avLst>
              <a:gd name="adj" fmla="val 644"/>
            </a:avLst>
          </a:prstGeom>
          <a:solidFill>
            <a:srgbClr val="F0EAEA"/>
          </a:solidFill>
          <a:ln/>
        </p:spPr>
      </p:sp>
      <p:pic>
        <p:nvPicPr>
          <p:cNvPr id="29" name="Image 4" descr="preencoded.png"/>
          <p:cNvPicPr>
            <a:picLocks noChangeAspect="1"/>
          </p:cNvPicPr>
          <p:nvPr/>
        </p:nvPicPr>
        <p:blipFill>
          <a:blip r:embed="rId7"/>
          <a:stretch>
            <a:fillRect/>
          </a:stretch>
        </p:blipFill>
        <p:spPr>
          <a:xfrm>
            <a:off x="787956" y="7052072"/>
            <a:ext cx="220742" cy="275987"/>
          </a:xfrm>
          <a:prstGeom prst="rect">
            <a:avLst/>
          </a:prstGeom>
        </p:spPr>
      </p:pic>
      <p:sp>
        <p:nvSpPr>
          <p:cNvPr id="30" name="Text 23"/>
          <p:cNvSpPr/>
          <p:nvPr/>
        </p:nvSpPr>
        <p:spPr>
          <a:xfrm>
            <a:off x="1339929" y="6751558"/>
            <a:ext cx="1839992" cy="229910"/>
          </a:xfrm>
          <a:prstGeom prst="rect">
            <a:avLst/>
          </a:prstGeom>
          <a:noFill/>
          <a:ln/>
        </p:spPr>
        <p:txBody>
          <a:bodyPr wrap="none" lIns="0" tIns="0" rIns="0" bIns="0" rtlCol="0" anchor="t"/>
          <a:lstStyle/>
          <a:p>
            <a:pPr marL="0" indent="0" algn="l">
              <a:lnSpc>
                <a:spcPts val="1800"/>
              </a:lnSpc>
              <a:buNone/>
            </a:pPr>
            <a:r>
              <a:rPr lang="en-US" sz="1400" dirty="0">
                <a:solidFill>
                  <a:srgbClr val="61615C"/>
                </a:solidFill>
                <a:latin typeface="Times New Roman" panose="02020603050405020304" pitchFamily="18" charset="0"/>
                <a:ea typeface="Tomorrow Semi Bold" pitchFamily="34" charset="-122"/>
                <a:cs typeface="Times New Roman" panose="02020603050405020304" pitchFamily="18" charset="0"/>
              </a:rPr>
              <a:t>Service Ecosystem</a:t>
            </a:r>
            <a:endParaRPr lang="en-US" sz="1400" dirty="0">
              <a:latin typeface="Times New Roman" panose="02020603050405020304" pitchFamily="18" charset="0"/>
              <a:cs typeface="Times New Roman" panose="02020603050405020304" pitchFamily="18" charset="0"/>
            </a:endParaRPr>
          </a:p>
        </p:txBody>
      </p:sp>
      <p:sp>
        <p:nvSpPr>
          <p:cNvPr id="31" name="Text 24"/>
          <p:cNvSpPr/>
          <p:nvPr/>
        </p:nvSpPr>
        <p:spPr>
          <a:xfrm>
            <a:off x="1339929" y="7069693"/>
            <a:ext cx="12686467" cy="235387"/>
          </a:xfrm>
          <a:prstGeom prst="rect">
            <a:avLst/>
          </a:prstGeom>
          <a:noFill/>
          <a:ln/>
        </p:spPr>
        <p:txBody>
          <a:bodyPr wrap="none" lIns="0" tIns="0" rIns="0" bIns="0" rtlCol="0" anchor="t"/>
          <a:lstStyle/>
          <a:p>
            <a:pPr marL="0" indent="0" algn="l">
              <a:lnSpc>
                <a:spcPts val="1850"/>
              </a:lnSpc>
              <a:buNone/>
            </a:pPr>
            <a:r>
              <a:rPr lang="en-US" sz="1400" b="1" dirty="0">
                <a:solidFill>
                  <a:srgbClr val="61615C"/>
                </a:solidFill>
                <a:latin typeface="Times New Roman" panose="02020603050405020304" pitchFamily="18" charset="0"/>
                <a:ea typeface="Tomorrow" pitchFamily="34" charset="-122"/>
                <a:cs typeface="Times New Roman" panose="02020603050405020304" pitchFamily="18" charset="0"/>
              </a:rPr>
              <a:t>Razorpay, Google Maps, Twilio</a:t>
            </a:r>
            <a:endParaRPr lang="en-US" sz="1400" dirty="0">
              <a:latin typeface="Times New Roman" panose="02020603050405020304" pitchFamily="18" charset="0"/>
              <a:cs typeface="Times New Roman" panose="02020603050405020304" pitchFamily="18" charset="0"/>
            </a:endParaRPr>
          </a:p>
        </p:txBody>
      </p:sp>
      <p:sp>
        <p:nvSpPr>
          <p:cNvPr id="32" name="Text 25"/>
          <p:cNvSpPr/>
          <p:nvPr/>
        </p:nvSpPr>
        <p:spPr>
          <a:xfrm>
            <a:off x="1315788" y="7295637"/>
            <a:ext cx="12686467" cy="235387"/>
          </a:xfrm>
          <a:prstGeom prst="rect">
            <a:avLst/>
          </a:prstGeom>
          <a:noFill/>
          <a:ln/>
        </p:spPr>
        <p:txBody>
          <a:bodyPr wrap="none" lIns="0" tIns="0" rIns="0" bIns="0" rtlCol="0" anchor="t"/>
          <a:lstStyle/>
          <a:p>
            <a:pPr marL="0" indent="0" algn="l">
              <a:lnSpc>
                <a:spcPts val="1850"/>
              </a:lnSpc>
              <a:buNone/>
            </a:pPr>
            <a:r>
              <a:rPr lang="en-US" sz="1400" dirty="0">
                <a:solidFill>
                  <a:srgbClr val="61615C"/>
                </a:solidFill>
                <a:latin typeface="Times New Roman" panose="02020603050405020304" pitchFamily="18" charset="0"/>
                <a:ea typeface="Tomorrow" pitchFamily="34" charset="-122"/>
                <a:cs typeface="Times New Roman" panose="02020603050405020304" pitchFamily="18" charset="0"/>
              </a:rPr>
              <a:t>Seamless payment processing, location services, and multi-channel notifications creating a comprehensive user experience.</a:t>
            </a:r>
            <a:endParaRPr lang="en-US" sz="1400" dirty="0">
              <a:latin typeface="Times New Roman" panose="02020603050405020304" pitchFamily="18" charset="0"/>
              <a:cs typeface="Times New Roman" panose="02020603050405020304" pitchFamily="18" charset="0"/>
            </a:endParaRPr>
          </a:p>
        </p:txBody>
      </p:sp>
      <p:sp>
        <p:nvSpPr>
          <p:cNvPr id="33" name="Rectangle 32">
            <a:extLst>
              <a:ext uri="{FF2B5EF4-FFF2-40B4-BE49-F238E27FC236}">
                <a16:creationId xmlns:a16="http://schemas.microsoft.com/office/drawing/2014/main" id="{8AB3D421-7AE7-D170-44E1-217187ECDE26}"/>
              </a:ext>
            </a:extLst>
          </p:cNvPr>
          <p:cNvSpPr/>
          <p:nvPr/>
        </p:nvSpPr>
        <p:spPr>
          <a:xfrm>
            <a:off x="12857356" y="7785616"/>
            <a:ext cx="1694985" cy="3659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4841" y="731282"/>
            <a:ext cx="7254002" cy="496014"/>
          </a:xfrm>
          <a:prstGeom prst="rect">
            <a:avLst/>
          </a:prstGeom>
          <a:noFill/>
          <a:ln/>
        </p:spPr>
        <p:txBody>
          <a:bodyPr wrap="none" lIns="0" tIns="0" rIns="0" bIns="0" rtlCol="0" anchor="t"/>
          <a:lstStyle/>
          <a:p>
            <a:pPr marL="0" indent="0" algn="l">
              <a:lnSpc>
                <a:spcPts val="39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AI Algorithms &amp; Intelligence Models</a:t>
            </a:r>
            <a:endParaRPr lang="en-US" sz="3200" b="1"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634841" y="1465302"/>
            <a:ext cx="793552" cy="1168122"/>
          </a:xfrm>
          <a:prstGeom prst="rect">
            <a:avLst/>
          </a:prstGeom>
        </p:spPr>
      </p:pic>
      <p:sp>
        <p:nvSpPr>
          <p:cNvPr id="5" name="Text 1"/>
          <p:cNvSpPr/>
          <p:nvPr/>
        </p:nvSpPr>
        <p:spPr>
          <a:xfrm>
            <a:off x="1587103" y="1624013"/>
            <a:ext cx="1983819" cy="247888"/>
          </a:xfrm>
          <a:prstGeom prst="rect">
            <a:avLst/>
          </a:prstGeom>
          <a:noFill/>
          <a:ln/>
        </p:spPr>
        <p:txBody>
          <a:bodyPr wrap="non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RAG-Based Chatbot</a:t>
            </a:r>
            <a:endParaRPr lang="en-US" sz="1500" dirty="0">
              <a:latin typeface="Times New Roman" panose="02020603050405020304" pitchFamily="18" charset="0"/>
              <a:cs typeface="Times New Roman" panose="02020603050405020304" pitchFamily="18" charset="0"/>
            </a:endParaRPr>
          </a:p>
        </p:txBody>
      </p:sp>
      <p:sp>
        <p:nvSpPr>
          <p:cNvPr id="6" name="Text 2"/>
          <p:cNvSpPr/>
          <p:nvPr/>
        </p:nvSpPr>
        <p:spPr>
          <a:xfrm>
            <a:off x="1587103" y="1967032"/>
            <a:ext cx="6922056" cy="507683"/>
          </a:xfrm>
          <a:prstGeom prst="rect">
            <a:avLst/>
          </a:prstGeom>
          <a:noFill/>
          <a:ln/>
        </p:spPr>
        <p:txBody>
          <a:bodyPr wrap="squar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Retrieval-Augmented Generation system providing contextual, accurate answers by combining real-time data retrieval with advanced language understanding.</a:t>
            </a:r>
            <a:endParaRPr lang="en-US" sz="15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634841" y="2633424"/>
            <a:ext cx="793552" cy="1168122"/>
          </a:xfrm>
          <a:prstGeom prst="rect">
            <a:avLst/>
          </a:prstGeom>
        </p:spPr>
      </p:pic>
      <p:sp>
        <p:nvSpPr>
          <p:cNvPr id="8" name="Text 3"/>
          <p:cNvSpPr/>
          <p:nvPr/>
        </p:nvSpPr>
        <p:spPr>
          <a:xfrm>
            <a:off x="1587103" y="2792135"/>
            <a:ext cx="2358152" cy="247888"/>
          </a:xfrm>
          <a:prstGeom prst="rect">
            <a:avLst/>
          </a:prstGeom>
          <a:noFill/>
          <a:ln/>
        </p:spPr>
        <p:txBody>
          <a:bodyPr wrap="non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Review Summarization</a:t>
            </a:r>
            <a:endParaRPr lang="en-US" sz="1500" dirty="0">
              <a:latin typeface="Times New Roman" panose="02020603050405020304" pitchFamily="18" charset="0"/>
              <a:cs typeface="Times New Roman" panose="02020603050405020304" pitchFamily="18" charset="0"/>
            </a:endParaRPr>
          </a:p>
        </p:txBody>
      </p:sp>
      <p:sp>
        <p:nvSpPr>
          <p:cNvPr id="9" name="Text 4"/>
          <p:cNvSpPr/>
          <p:nvPr/>
        </p:nvSpPr>
        <p:spPr>
          <a:xfrm>
            <a:off x="1587103" y="3135154"/>
            <a:ext cx="6922056" cy="507683"/>
          </a:xfrm>
          <a:prstGeom prst="rect">
            <a:avLst/>
          </a:prstGeom>
          <a:noFill/>
          <a:ln/>
        </p:spPr>
        <p:txBody>
          <a:bodyPr wrap="squar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Natural language processing algorithms that analyze thousands of user reviews, extracting key insights and sentiment patterns for instant comprehension.</a:t>
            </a:r>
            <a:endParaRPr lang="en-US" sz="15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634841" y="3801547"/>
            <a:ext cx="793552" cy="1168122"/>
          </a:xfrm>
          <a:prstGeom prst="rect">
            <a:avLst/>
          </a:prstGeom>
        </p:spPr>
      </p:pic>
      <p:sp>
        <p:nvSpPr>
          <p:cNvPr id="11" name="Text 5"/>
          <p:cNvSpPr/>
          <p:nvPr/>
        </p:nvSpPr>
        <p:spPr>
          <a:xfrm>
            <a:off x="1587103" y="3960257"/>
            <a:ext cx="2602111" cy="247888"/>
          </a:xfrm>
          <a:prstGeom prst="rect">
            <a:avLst/>
          </a:prstGeom>
          <a:noFill/>
          <a:ln/>
        </p:spPr>
        <p:txBody>
          <a:bodyPr wrap="non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Smart Recommendations</a:t>
            </a:r>
            <a:endParaRPr lang="en-US" sz="1500" dirty="0">
              <a:latin typeface="Times New Roman" panose="02020603050405020304" pitchFamily="18" charset="0"/>
              <a:cs typeface="Times New Roman" panose="02020603050405020304" pitchFamily="18" charset="0"/>
            </a:endParaRPr>
          </a:p>
        </p:txBody>
      </p:sp>
      <p:sp>
        <p:nvSpPr>
          <p:cNvPr id="12" name="Text 6"/>
          <p:cNvSpPr/>
          <p:nvPr/>
        </p:nvSpPr>
        <p:spPr>
          <a:xfrm>
            <a:off x="1587103" y="4303276"/>
            <a:ext cx="6922056" cy="507683"/>
          </a:xfrm>
          <a:prstGeom prst="rect">
            <a:avLst/>
          </a:prstGeom>
          <a:noFill/>
          <a:ln/>
        </p:spPr>
        <p:txBody>
          <a:bodyPr wrap="squar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Future-ready ML models using collaborative filtering and content-based algorithms to predict user preferences and suggest optimal vehicle matches.</a:t>
            </a:r>
            <a:endParaRPr lang="en-US" sz="1500" dirty="0">
              <a:latin typeface="Times New Roman" panose="02020603050405020304" pitchFamily="18" charset="0"/>
              <a:cs typeface="Times New Roman" panose="02020603050405020304" pitchFamily="18" charset="0"/>
            </a:endParaRPr>
          </a:p>
        </p:txBody>
      </p:sp>
      <p:pic>
        <p:nvPicPr>
          <p:cNvPr id="13" name="Image 4" descr="preencoded.png"/>
          <p:cNvPicPr>
            <a:picLocks noChangeAspect="1"/>
          </p:cNvPicPr>
          <p:nvPr/>
        </p:nvPicPr>
        <p:blipFill>
          <a:blip r:embed="rId7"/>
          <a:stretch>
            <a:fillRect/>
          </a:stretch>
        </p:blipFill>
        <p:spPr>
          <a:xfrm>
            <a:off x="634841" y="4969669"/>
            <a:ext cx="793552" cy="1168122"/>
          </a:xfrm>
          <a:prstGeom prst="rect">
            <a:avLst/>
          </a:prstGeom>
        </p:spPr>
      </p:pic>
      <p:sp>
        <p:nvSpPr>
          <p:cNvPr id="14" name="Text 7"/>
          <p:cNvSpPr/>
          <p:nvPr/>
        </p:nvSpPr>
        <p:spPr>
          <a:xfrm>
            <a:off x="1587103" y="5128379"/>
            <a:ext cx="1983819" cy="247888"/>
          </a:xfrm>
          <a:prstGeom prst="rect">
            <a:avLst/>
          </a:prstGeom>
          <a:noFill/>
          <a:ln/>
        </p:spPr>
        <p:txBody>
          <a:bodyPr wrap="non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Price Intelligence</a:t>
            </a:r>
            <a:endParaRPr lang="en-US" sz="1500" dirty="0">
              <a:latin typeface="Times New Roman" panose="02020603050405020304" pitchFamily="18" charset="0"/>
              <a:cs typeface="Times New Roman" panose="02020603050405020304" pitchFamily="18" charset="0"/>
            </a:endParaRPr>
          </a:p>
        </p:txBody>
      </p:sp>
      <p:sp>
        <p:nvSpPr>
          <p:cNvPr id="15" name="Text 8"/>
          <p:cNvSpPr/>
          <p:nvPr/>
        </p:nvSpPr>
        <p:spPr>
          <a:xfrm>
            <a:off x="1587103" y="5471398"/>
            <a:ext cx="6922056" cy="507683"/>
          </a:xfrm>
          <a:prstGeom prst="rect">
            <a:avLst/>
          </a:prstGeom>
          <a:noFill/>
          <a:ln/>
        </p:spPr>
        <p:txBody>
          <a:bodyPr wrap="square" lIns="0" tIns="0" rIns="0" bIns="0" rtlCol="0" anchor="t"/>
          <a:lstStyle/>
          <a:p>
            <a:pPr marL="0" indent="0" algn="l">
              <a:lnSpc>
                <a:spcPts val="19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XGBoost and regression models analyzing market trends, vehicle conditions, and demand patterns to provide accurate pricing predictions and market insights.</a:t>
            </a:r>
            <a:endParaRPr lang="en-US" sz="1500" dirty="0">
              <a:latin typeface="Times New Roman" panose="02020603050405020304" pitchFamily="18" charset="0"/>
              <a:cs typeface="Times New Roman" panose="02020603050405020304" pitchFamily="18" charset="0"/>
            </a:endParaRPr>
          </a:p>
        </p:txBody>
      </p:sp>
      <p:sp>
        <p:nvSpPr>
          <p:cNvPr id="16" name="Shape 9"/>
          <p:cNvSpPr/>
          <p:nvPr/>
        </p:nvSpPr>
        <p:spPr>
          <a:xfrm>
            <a:off x="634841" y="6305508"/>
            <a:ext cx="7874318" cy="1181933"/>
          </a:xfrm>
          <a:prstGeom prst="roundRect">
            <a:avLst>
              <a:gd name="adj" fmla="val 2014"/>
            </a:avLst>
          </a:prstGeom>
          <a:solidFill>
            <a:srgbClr val="DADAD7"/>
          </a:solidFill>
          <a:ln/>
        </p:spPr>
      </p:sp>
      <p:pic>
        <p:nvPicPr>
          <p:cNvPr id="17" name="Image 5" descr="preencoded.png"/>
          <p:cNvPicPr>
            <a:picLocks noChangeAspect="1"/>
          </p:cNvPicPr>
          <p:nvPr/>
        </p:nvPicPr>
        <p:blipFill>
          <a:blip r:embed="rId8"/>
          <a:stretch>
            <a:fillRect/>
          </a:stretch>
        </p:blipFill>
        <p:spPr>
          <a:xfrm>
            <a:off x="793552" y="6566178"/>
            <a:ext cx="198358" cy="158710"/>
          </a:xfrm>
          <a:prstGeom prst="rect">
            <a:avLst/>
          </a:prstGeom>
        </p:spPr>
      </p:pic>
      <p:sp>
        <p:nvSpPr>
          <p:cNvPr id="18" name="Text 10"/>
          <p:cNvSpPr/>
          <p:nvPr/>
        </p:nvSpPr>
        <p:spPr>
          <a:xfrm>
            <a:off x="1150620" y="6514624"/>
            <a:ext cx="7199828" cy="761524"/>
          </a:xfrm>
          <a:prstGeom prst="rect">
            <a:avLst/>
          </a:prstGeom>
          <a:noFill/>
          <a:ln/>
        </p:spPr>
        <p:txBody>
          <a:bodyPr wrap="square" lIns="0" tIns="0" rIns="0" bIns="0" rtlCol="0" anchor="t"/>
          <a:lstStyle/>
          <a:p>
            <a:pPr marL="0" indent="0" algn="l">
              <a:lnSpc>
                <a:spcPts val="1950"/>
              </a:lnSpc>
              <a:buNone/>
            </a:pPr>
            <a:r>
              <a:rPr lang="en-US" sz="1500" b="1" dirty="0">
                <a:solidFill>
                  <a:srgbClr val="000000"/>
                </a:solidFill>
                <a:latin typeface="Times New Roman" panose="02020603050405020304" pitchFamily="18" charset="0"/>
                <a:ea typeface="Tomorrow" pitchFamily="34" charset="-122"/>
                <a:cs typeface="Times New Roman" panose="02020603050405020304" pitchFamily="18" charset="0"/>
              </a:rPr>
              <a:t>Model Validation:</a:t>
            </a:r>
            <a:r>
              <a:rPr lang="en-US" sz="1500" dirty="0">
                <a:solidFill>
                  <a:srgbClr val="000000"/>
                </a:solidFill>
                <a:latin typeface="Times New Roman" panose="02020603050405020304" pitchFamily="18" charset="0"/>
                <a:ea typeface="Tomorrow" pitchFamily="34" charset="-122"/>
                <a:cs typeface="Times New Roman" panose="02020603050405020304" pitchFamily="18" charset="0"/>
              </a:rPr>
              <a:t> All AI models undergo rigorous evaluation using industry-standard metrics including ROUGE/BLEU scores for text generation and RMSE/MAE for predictive accuracy, ensuring reliable performance in production environments.</a:t>
            </a: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155566" y="797589"/>
            <a:ext cx="4855488" cy="406122"/>
          </a:xfrm>
          <a:prstGeom prst="rect">
            <a:avLst/>
          </a:prstGeom>
          <a:noFill/>
          <a:ln/>
        </p:spPr>
        <p:txBody>
          <a:bodyPr wrap="none" lIns="0" tIns="0" rIns="0" bIns="0" rtlCol="0" anchor="t"/>
          <a:lstStyle/>
          <a:p>
            <a:pPr marL="0" indent="0" algn="l">
              <a:lnSpc>
                <a:spcPts val="315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Comprehensive Data Pipeline</a:t>
            </a:r>
            <a:endParaRPr lang="en-US" sz="3200" b="1"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519946" y="1478280"/>
            <a:ext cx="6636782" cy="6636782"/>
          </a:xfrm>
          <a:prstGeom prst="rect">
            <a:avLst/>
          </a:prstGeom>
        </p:spPr>
      </p:pic>
      <p:sp>
        <p:nvSpPr>
          <p:cNvPr id="5" name="Text 2"/>
          <p:cNvSpPr/>
          <p:nvPr/>
        </p:nvSpPr>
        <p:spPr>
          <a:xfrm>
            <a:off x="7481292" y="5981225"/>
            <a:ext cx="6636782" cy="208002"/>
          </a:xfrm>
          <a:prstGeom prst="rect">
            <a:avLst/>
          </a:prstGeom>
          <a:noFill/>
          <a:ln/>
        </p:spPr>
        <p:txBody>
          <a:bodyPr wrap="none" lIns="0" tIns="0" rIns="0" bIns="0" rtlCol="0" anchor="t"/>
          <a:lstStyle/>
          <a:p>
            <a:pPr marL="342900" indent="-342900" algn="l">
              <a:lnSpc>
                <a:spcPts val="1600"/>
              </a:lnSpc>
              <a:buSzPct val="100000"/>
              <a:buChar char="•"/>
            </a:pPr>
            <a:r>
              <a:rPr lang="en-US" sz="1500" b="1" dirty="0">
                <a:solidFill>
                  <a:srgbClr val="61615C"/>
                </a:solidFill>
                <a:latin typeface="Times New Roman" panose="02020603050405020304" pitchFamily="18" charset="0"/>
                <a:ea typeface="Tomorrow" pitchFamily="34" charset="-122"/>
                <a:cs typeface="Times New Roman" panose="02020603050405020304" pitchFamily="18" charset="0"/>
              </a:rPr>
              <a:t>Dealer Inventories:</a:t>
            </a: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 Real-time vehicle listings and specifications</a:t>
            </a:r>
            <a:endParaRPr lang="en-US" sz="1500" dirty="0">
              <a:latin typeface="Times New Roman" panose="02020603050405020304" pitchFamily="18" charset="0"/>
              <a:cs typeface="Times New Roman" panose="02020603050405020304" pitchFamily="18" charset="0"/>
            </a:endParaRPr>
          </a:p>
        </p:txBody>
      </p:sp>
      <p:sp>
        <p:nvSpPr>
          <p:cNvPr id="6" name="Text 3"/>
          <p:cNvSpPr/>
          <p:nvPr/>
        </p:nvSpPr>
        <p:spPr>
          <a:xfrm>
            <a:off x="7481292" y="6328334"/>
            <a:ext cx="6636782" cy="208002"/>
          </a:xfrm>
          <a:prstGeom prst="rect">
            <a:avLst/>
          </a:prstGeom>
          <a:noFill/>
          <a:ln/>
        </p:spPr>
        <p:txBody>
          <a:bodyPr wrap="none" lIns="0" tIns="0" rIns="0" bIns="0" rtlCol="0" anchor="t"/>
          <a:lstStyle/>
          <a:p>
            <a:pPr marL="342900" indent="-342900" algn="l">
              <a:lnSpc>
                <a:spcPts val="1600"/>
              </a:lnSpc>
              <a:buSzPct val="100000"/>
              <a:buChar char="•"/>
            </a:pPr>
            <a:r>
              <a:rPr lang="en-US" sz="1500" b="1" dirty="0">
                <a:solidFill>
                  <a:srgbClr val="61615C"/>
                </a:solidFill>
                <a:latin typeface="Times New Roman" panose="02020603050405020304" pitchFamily="18" charset="0"/>
                <a:ea typeface="Tomorrow" pitchFamily="34" charset="-122"/>
                <a:cs typeface="Times New Roman" panose="02020603050405020304" pitchFamily="18" charset="0"/>
              </a:rPr>
              <a:t>Public Vehicle Data:</a:t>
            </a: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 Manufacturer specs and market information</a:t>
            </a:r>
            <a:endParaRPr lang="en-US" sz="1500" dirty="0">
              <a:latin typeface="Times New Roman" panose="02020603050405020304" pitchFamily="18" charset="0"/>
              <a:cs typeface="Times New Roman" panose="02020603050405020304" pitchFamily="18" charset="0"/>
            </a:endParaRPr>
          </a:p>
        </p:txBody>
      </p:sp>
      <p:sp>
        <p:nvSpPr>
          <p:cNvPr id="7" name="Text 4"/>
          <p:cNvSpPr/>
          <p:nvPr/>
        </p:nvSpPr>
        <p:spPr>
          <a:xfrm>
            <a:off x="7473672" y="6728189"/>
            <a:ext cx="6636782" cy="208002"/>
          </a:xfrm>
          <a:prstGeom prst="rect">
            <a:avLst/>
          </a:prstGeom>
          <a:noFill/>
          <a:ln/>
        </p:spPr>
        <p:txBody>
          <a:bodyPr wrap="none" lIns="0" tIns="0" rIns="0" bIns="0" rtlCol="0" anchor="t"/>
          <a:lstStyle/>
          <a:p>
            <a:pPr marL="342900" indent="-342900" algn="l">
              <a:lnSpc>
                <a:spcPts val="1600"/>
              </a:lnSpc>
              <a:buSzPct val="100000"/>
              <a:buChar char="•"/>
            </a:pPr>
            <a:r>
              <a:rPr lang="en-US" sz="1500" b="1" dirty="0">
                <a:solidFill>
                  <a:srgbClr val="61615C"/>
                </a:solidFill>
                <a:latin typeface="Times New Roman" panose="02020603050405020304" pitchFamily="18" charset="0"/>
                <a:ea typeface="Tomorrow" pitchFamily="34" charset="-122"/>
                <a:cs typeface="Times New Roman" panose="02020603050405020304" pitchFamily="18" charset="0"/>
              </a:rPr>
              <a:t>User Reviews:</a:t>
            </a: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 Authentic feedback and experience data</a:t>
            </a:r>
            <a:endParaRPr lang="en-US" sz="1500" dirty="0">
              <a:latin typeface="Times New Roman" panose="02020603050405020304" pitchFamily="18" charset="0"/>
              <a:cs typeface="Times New Roman" panose="02020603050405020304" pitchFamily="18" charset="0"/>
            </a:endParaRPr>
          </a:p>
        </p:txBody>
      </p:sp>
      <p:sp>
        <p:nvSpPr>
          <p:cNvPr id="8" name="Text 5"/>
          <p:cNvSpPr/>
          <p:nvPr/>
        </p:nvSpPr>
        <p:spPr>
          <a:xfrm>
            <a:off x="7473672" y="7128044"/>
            <a:ext cx="6636782" cy="208002"/>
          </a:xfrm>
          <a:prstGeom prst="rect">
            <a:avLst/>
          </a:prstGeom>
          <a:noFill/>
          <a:ln/>
        </p:spPr>
        <p:txBody>
          <a:bodyPr wrap="none" lIns="0" tIns="0" rIns="0" bIns="0" rtlCol="0" anchor="t"/>
          <a:lstStyle/>
          <a:p>
            <a:pPr marL="342900" indent="-342900" algn="l">
              <a:lnSpc>
                <a:spcPts val="1600"/>
              </a:lnSpc>
              <a:buSzPct val="100000"/>
              <a:buChar char="•"/>
            </a:pPr>
            <a:r>
              <a:rPr lang="en-US" sz="1500" b="1" dirty="0">
                <a:solidFill>
                  <a:srgbClr val="61615C"/>
                </a:solidFill>
                <a:latin typeface="Times New Roman" panose="02020603050405020304" pitchFamily="18" charset="0"/>
                <a:ea typeface="Tomorrow" pitchFamily="34" charset="-122"/>
                <a:cs typeface="Times New Roman" panose="02020603050405020304" pitchFamily="18" charset="0"/>
              </a:rPr>
              <a:t>External APIs:</a:t>
            </a: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 Market trends and pricing intelligence</a:t>
            </a:r>
            <a:endParaRPr lang="en-US" sz="1500" dirty="0">
              <a:latin typeface="Times New Roman" panose="02020603050405020304" pitchFamily="18" charset="0"/>
              <a:cs typeface="Times New Roman" panose="02020603050405020304" pitchFamily="18" charset="0"/>
            </a:endParaRPr>
          </a:p>
        </p:txBody>
      </p:sp>
      <p:sp>
        <p:nvSpPr>
          <p:cNvPr id="9" name="Text 6"/>
          <p:cNvSpPr/>
          <p:nvPr/>
        </p:nvSpPr>
        <p:spPr>
          <a:xfrm>
            <a:off x="7473672" y="1728174"/>
            <a:ext cx="2133243" cy="243721"/>
          </a:xfrm>
          <a:prstGeom prst="rect">
            <a:avLst/>
          </a:prstGeom>
          <a:noFill/>
          <a:ln/>
        </p:spPr>
        <p:txBody>
          <a:bodyPr wrap="none" lIns="0" tIns="0" rIns="0" bIns="0" rtlCol="0" anchor="t"/>
          <a:lstStyle/>
          <a:p>
            <a:pPr marL="0" indent="0" algn="l">
              <a:lnSpc>
                <a:spcPts val="19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Processing &amp; Storage</a:t>
            </a:r>
            <a:endParaRPr lang="en-US" sz="3200" b="1" dirty="0">
              <a:latin typeface="Times New Roman" panose="02020603050405020304" pitchFamily="18" charset="0"/>
              <a:cs typeface="Times New Roman" panose="02020603050405020304" pitchFamily="18" charset="0"/>
            </a:endParaRPr>
          </a:p>
        </p:txBody>
      </p:sp>
      <p:sp>
        <p:nvSpPr>
          <p:cNvPr id="10" name="Text 7"/>
          <p:cNvSpPr/>
          <p:nvPr/>
        </p:nvSpPr>
        <p:spPr>
          <a:xfrm>
            <a:off x="7481292" y="2398934"/>
            <a:ext cx="6636782" cy="416004"/>
          </a:xfrm>
          <a:prstGeom prst="rect">
            <a:avLst/>
          </a:prstGeom>
          <a:noFill/>
          <a:ln/>
        </p:spPr>
        <p:txBody>
          <a:bodyPr wrap="square" lIns="0" tIns="0" rIns="0" bIns="0" rtlCol="0" anchor="t"/>
          <a:lstStyle/>
          <a:p>
            <a:pPr marL="0" indent="0" algn="l">
              <a:lnSpc>
                <a:spcPts val="160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Our ETL pipeline transforms raw data into actionable intelligence through systematic cleaning, tokenization, and normalization processes.</a:t>
            </a:r>
            <a:endParaRPr lang="en-US" sz="1500" dirty="0">
              <a:latin typeface="Times New Roman" panose="02020603050405020304" pitchFamily="18" charset="0"/>
              <a:cs typeface="Times New Roman" panose="02020603050405020304" pitchFamily="18" charset="0"/>
            </a:endParaRPr>
          </a:p>
        </p:txBody>
      </p:sp>
      <p:sp>
        <p:nvSpPr>
          <p:cNvPr id="11" name="Text 8"/>
          <p:cNvSpPr/>
          <p:nvPr/>
        </p:nvSpPr>
        <p:spPr>
          <a:xfrm>
            <a:off x="7473672" y="2944070"/>
            <a:ext cx="6636782" cy="208002"/>
          </a:xfrm>
          <a:prstGeom prst="rect">
            <a:avLst/>
          </a:prstGeom>
          <a:noFill/>
          <a:ln/>
        </p:spPr>
        <p:txBody>
          <a:bodyPr wrap="none" lIns="0" tIns="0" rIns="0" bIns="0" rtlCol="0" anchor="t"/>
          <a:lstStyle/>
          <a:p>
            <a:pPr marL="342900" indent="-342900" algn="l">
              <a:lnSpc>
                <a:spcPts val="1600"/>
              </a:lnSpc>
              <a:buSzPct val="100000"/>
              <a:buFont typeface="+mj-lt"/>
              <a:buAutoNum type="arabicPeriod"/>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Data validation and quality checks</a:t>
            </a:r>
            <a:endParaRPr lang="en-US" sz="1500" dirty="0">
              <a:latin typeface="Times New Roman" panose="02020603050405020304" pitchFamily="18" charset="0"/>
              <a:cs typeface="Times New Roman" panose="02020603050405020304" pitchFamily="18" charset="0"/>
            </a:endParaRPr>
          </a:p>
        </p:txBody>
      </p:sp>
      <p:sp>
        <p:nvSpPr>
          <p:cNvPr id="12" name="Text 9"/>
          <p:cNvSpPr/>
          <p:nvPr/>
        </p:nvSpPr>
        <p:spPr>
          <a:xfrm>
            <a:off x="7473672" y="3281204"/>
            <a:ext cx="6636782" cy="208002"/>
          </a:xfrm>
          <a:prstGeom prst="rect">
            <a:avLst/>
          </a:prstGeom>
          <a:noFill/>
          <a:ln/>
        </p:spPr>
        <p:txBody>
          <a:bodyPr wrap="none" lIns="0" tIns="0" rIns="0" bIns="0" rtlCol="0" anchor="t"/>
          <a:lstStyle/>
          <a:p>
            <a:pPr marL="342900" indent="-342900" algn="l">
              <a:lnSpc>
                <a:spcPts val="1600"/>
              </a:lnSpc>
              <a:buSzPct val="100000"/>
              <a:buFont typeface="+mj-lt"/>
              <a:buAutoNum type="arabicPeriod" startAt="2"/>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Text preprocessing and embedding generation</a:t>
            </a:r>
            <a:endParaRPr lang="en-US" sz="1500" dirty="0">
              <a:latin typeface="Times New Roman" panose="02020603050405020304" pitchFamily="18" charset="0"/>
              <a:cs typeface="Times New Roman" panose="02020603050405020304" pitchFamily="18" charset="0"/>
            </a:endParaRPr>
          </a:p>
        </p:txBody>
      </p:sp>
      <p:sp>
        <p:nvSpPr>
          <p:cNvPr id="13" name="Text 10"/>
          <p:cNvSpPr/>
          <p:nvPr/>
        </p:nvSpPr>
        <p:spPr>
          <a:xfrm>
            <a:off x="7473672" y="3638689"/>
            <a:ext cx="6636782" cy="208002"/>
          </a:xfrm>
          <a:prstGeom prst="rect">
            <a:avLst/>
          </a:prstGeom>
          <a:noFill/>
          <a:ln/>
        </p:spPr>
        <p:txBody>
          <a:bodyPr wrap="none" lIns="0" tIns="0" rIns="0" bIns="0" rtlCol="0" anchor="t"/>
          <a:lstStyle/>
          <a:p>
            <a:pPr marL="342900" indent="-342900" algn="l">
              <a:lnSpc>
                <a:spcPts val="1600"/>
              </a:lnSpc>
              <a:buSzPct val="100000"/>
              <a:buFont typeface="+mj-lt"/>
              <a:buAutoNum type="arabicPeriod" startAt="3"/>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Structured storage in PostgreSQL</a:t>
            </a:r>
            <a:endParaRPr lang="en-US" sz="1500" dirty="0">
              <a:latin typeface="Times New Roman" panose="02020603050405020304" pitchFamily="18" charset="0"/>
              <a:cs typeface="Times New Roman" panose="02020603050405020304" pitchFamily="18" charset="0"/>
            </a:endParaRPr>
          </a:p>
        </p:txBody>
      </p:sp>
      <p:sp>
        <p:nvSpPr>
          <p:cNvPr id="14" name="Text 11"/>
          <p:cNvSpPr/>
          <p:nvPr/>
        </p:nvSpPr>
        <p:spPr>
          <a:xfrm>
            <a:off x="7481292" y="3996174"/>
            <a:ext cx="6636782" cy="208002"/>
          </a:xfrm>
          <a:prstGeom prst="rect">
            <a:avLst/>
          </a:prstGeom>
          <a:noFill/>
          <a:ln/>
        </p:spPr>
        <p:txBody>
          <a:bodyPr wrap="none" lIns="0" tIns="0" rIns="0" bIns="0" rtlCol="0" anchor="t"/>
          <a:lstStyle/>
          <a:p>
            <a:pPr marL="342900" indent="-342900" algn="l">
              <a:lnSpc>
                <a:spcPts val="1600"/>
              </a:lnSpc>
              <a:buSzPct val="100000"/>
              <a:buFont typeface="+mj-lt"/>
              <a:buAutoNum type="arabicPeriod" startAt="4"/>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Vector embeddings in pgvector for AI operations</a:t>
            </a:r>
            <a:endParaRPr lang="en-US" sz="1500" dirty="0">
              <a:latin typeface="Times New Roman" panose="02020603050405020304" pitchFamily="18" charset="0"/>
              <a:cs typeface="Times New Roman" panose="02020603050405020304" pitchFamily="18" charset="0"/>
            </a:endParaRPr>
          </a:p>
        </p:txBody>
      </p:sp>
      <p:sp>
        <p:nvSpPr>
          <p:cNvPr id="15" name="Text 12"/>
          <p:cNvSpPr/>
          <p:nvPr/>
        </p:nvSpPr>
        <p:spPr>
          <a:xfrm>
            <a:off x="7473672" y="4343283"/>
            <a:ext cx="6636782" cy="208002"/>
          </a:xfrm>
          <a:prstGeom prst="rect">
            <a:avLst/>
          </a:prstGeom>
          <a:noFill/>
          <a:ln/>
        </p:spPr>
        <p:txBody>
          <a:bodyPr wrap="none" lIns="0" tIns="0" rIns="0" bIns="0" rtlCol="0" anchor="t"/>
          <a:lstStyle/>
          <a:p>
            <a:pPr marL="342900" indent="-342900" algn="l">
              <a:lnSpc>
                <a:spcPts val="1600"/>
              </a:lnSpc>
              <a:buSzPct val="100000"/>
              <a:buFont typeface="+mj-lt"/>
              <a:buAutoNum type="arabicPeriod" startAt="5"/>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Media assets optimized and stored in S3</a:t>
            </a:r>
            <a:endParaRPr lang="en-US" sz="1500" dirty="0">
              <a:latin typeface="Times New Roman" panose="02020603050405020304" pitchFamily="18" charset="0"/>
              <a:cs typeface="Times New Roman" panose="02020603050405020304" pitchFamily="18" charset="0"/>
            </a:endParaRPr>
          </a:p>
        </p:txBody>
      </p:sp>
      <p:sp>
        <p:nvSpPr>
          <p:cNvPr id="16" name="Text 13"/>
          <p:cNvSpPr/>
          <p:nvPr/>
        </p:nvSpPr>
        <p:spPr>
          <a:xfrm>
            <a:off x="7481292" y="5058253"/>
            <a:ext cx="6636782" cy="416004"/>
          </a:xfrm>
          <a:prstGeom prst="rect">
            <a:avLst/>
          </a:prstGeom>
          <a:noFill/>
          <a:ln/>
        </p:spPr>
        <p:txBody>
          <a:bodyPr wrap="square" lIns="0" tIns="0" rIns="0" bIns="0" rtlCol="0" anchor="t"/>
          <a:lstStyle/>
          <a:p>
            <a:pPr marL="0" indent="0" algn="l">
              <a:lnSpc>
                <a:spcPts val="1600"/>
              </a:lnSpc>
              <a:buNone/>
            </a:pPr>
            <a:r>
              <a:rPr lang="en-US" sz="1600" dirty="0">
                <a:solidFill>
                  <a:srgbClr val="61615C"/>
                </a:solidFill>
                <a:latin typeface="Times New Roman" panose="02020603050405020304" pitchFamily="18" charset="0"/>
                <a:ea typeface="Tomorrow" pitchFamily="34" charset="-122"/>
                <a:cs typeface="Times New Roman" panose="02020603050405020304" pitchFamily="18" charset="0"/>
              </a:rPr>
              <a:t>This preprocessing foundation ensures AI model accuracy and enables sub-second query responses across our platform.</a:t>
            </a:r>
            <a:endParaRPr lang="en-US" sz="1600" dirty="0">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3534ADD3-F4CA-0FF6-BF0C-F52EE3DF88D5}"/>
              </a:ext>
            </a:extLst>
          </p:cNvPr>
          <p:cNvSpPr/>
          <p:nvPr/>
        </p:nvSpPr>
        <p:spPr>
          <a:xfrm>
            <a:off x="12857356" y="7716644"/>
            <a:ext cx="1694985" cy="4348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9133" y="868323"/>
            <a:ext cx="7742992" cy="530543"/>
          </a:xfrm>
          <a:prstGeom prst="rect">
            <a:avLst/>
          </a:prstGeom>
          <a:noFill/>
          <a:ln/>
        </p:spPr>
        <p:txBody>
          <a:bodyPr wrap="none" lIns="0" tIns="0" rIns="0" bIns="0" rtlCol="0" anchor="t"/>
          <a:lstStyle/>
          <a:p>
            <a:pPr marL="0" indent="0" algn="l">
              <a:lnSpc>
                <a:spcPts val="415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Strategic Implementation Roadmap</a:t>
            </a:r>
            <a:endParaRPr lang="en-US" sz="3200" b="1" dirty="0">
              <a:latin typeface="Times New Roman" panose="02020603050405020304" pitchFamily="18" charset="0"/>
              <a:cs typeface="Times New Roman" panose="02020603050405020304" pitchFamily="18" charset="0"/>
            </a:endParaRPr>
          </a:p>
        </p:txBody>
      </p:sp>
      <p:sp>
        <p:nvSpPr>
          <p:cNvPr id="4" name="Shape 1"/>
          <p:cNvSpPr/>
          <p:nvPr/>
        </p:nvSpPr>
        <p:spPr>
          <a:xfrm>
            <a:off x="870109" y="1653540"/>
            <a:ext cx="22860" cy="5707737"/>
          </a:xfrm>
          <a:prstGeom prst="roundRect">
            <a:avLst>
              <a:gd name="adj" fmla="val 111418"/>
            </a:avLst>
          </a:prstGeom>
          <a:solidFill>
            <a:srgbClr val="D6D0D0"/>
          </a:solidFill>
          <a:ln/>
        </p:spPr>
      </p:sp>
      <p:sp>
        <p:nvSpPr>
          <p:cNvPr id="5" name="Shape 2"/>
          <p:cNvSpPr/>
          <p:nvPr/>
        </p:nvSpPr>
        <p:spPr>
          <a:xfrm>
            <a:off x="1038225" y="1833086"/>
            <a:ext cx="509349" cy="22860"/>
          </a:xfrm>
          <a:prstGeom prst="roundRect">
            <a:avLst>
              <a:gd name="adj" fmla="val 111418"/>
            </a:avLst>
          </a:prstGeom>
          <a:solidFill>
            <a:srgbClr val="D6D0D0"/>
          </a:solidFill>
          <a:ln/>
        </p:spPr>
      </p:sp>
      <p:sp>
        <p:nvSpPr>
          <p:cNvPr id="6" name="Shape 3"/>
          <p:cNvSpPr/>
          <p:nvPr/>
        </p:nvSpPr>
        <p:spPr>
          <a:xfrm>
            <a:off x="679133" y="1653540"/>
            <a:ext cx="381953" cy="381952"/>
          </a:xfrm>
          <a:prstGeom prst="roundRect">
            <a:avLst>
              <a:gd name="adj" fmla="val 6668"/>
            </a:avLst>
          </a:prstGeom>
          <a:solidFill>
            <a:srgbClr val="F0EAEA"/>
          </a:solidFill>
          <a:ln/>
        </p:spPr>
      </p:sp>
      <p:sp>
        <p:nvSpPr>
          <p:cNvPr id="7" name="Text 4"/>
          <p:cNvSpPr/>
          <p:nvPr/>
        </p:nvSpPr>
        <p:spPr>
          <a:xfrm>
            <a:off x="742771" y="1685330"/>
            <a:ext cx="254675" cy="318373"/>
          </a:xfrm>
          <a:prstGeom prst="rect">
            <a:avLst/>
          </a:prstGeom>
          <a:noFill/>
          <a:ln/>
        </p:spPr>
        <p:txBody>
          <a:bodyPr wrap="none" lIns="0" tIns="0" rIns="0" bIns="0" rtlCol="0" anchor="t"/>
          <a:lstStyle/>
          <a:p>
            <a:pPr marL="0" indent="0" algn="ctr">
              <a:lnSpc>
                <a:spcPts val="200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1</a:t>
            </a:r>
            <a:endParaRPr lang="en-US" sz="1500" dirty="0">
              <a:latin typeface="Times New Roman" panose="02020603050405020304" pitchFamily="18" charset="0"/>
              <a:cs typeface="Times New Roman" panose="02020603050405020304" pitchFamily="18" charset="0"/>
            </a:endParaRPr>
          </a:p>
        </p:txBody>
      </p:sp>
      <p:sp>
        <p:nvSpPr>
          <p:cNvPr id="8" name="Text 5"/>
          <p:cNvSpPr/>
          <p:nvPr/>
        </p:nvSpPr>
        <p:spPr>
          <a:xfrm>
            <a:off x="1719143" y="1711881"/>
            <a:ext cx="2122408" cy="265271"/>
          </a:xfrm>
          <a:prstGeom prst="rect">
            <a:avLst/>
          </a:prstGeom>
          <a:noFill/>
          <a:ln/>
        </p:spPr>
        <p:txBody>
          <a:bodyPr wrap="none" lIns="0" tIns="0" rIns="0" bIns="0" rtlCol="0" anchor="t"/>
          <a:lstStyle/>
          <a:p>
            <a:pPr marL="0" indent="0" algn="l">
              <a:lnSpc>
                <a:spcPts val="20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Foundation Phase</a:t>
            </a:r>
            <a:endParaRPr lang="en-US" sz="1500" dirty="0">
              <a:latin typeface="Times New Roman" panose="02020603050405020304" pitchFamily="18" charset="0"/>
              <a:cs typeface="Times New Roman" panose="02020603050405020304" pitchFamily="18" charset="0"/>
            </a:endParaRPr>
          </a:p>
        </p:txBody>
      </p:sp>
      <p:sp>
        <p:nvSpPr>
          <p:cNvPr id="9" name="Text 6"/>
          <p:cNvSpPr/>
          <p:nvPr/>
        </p:nvSpPr>
        <p:spPr>
          <a:xfrm>
            <a:off x="1719143" y="2078950"/>
            <a:ext cx="6745724" cy="814745"/>
          </a:xfrm>
          <a:prstGeom prst="rect">
            <a:avLst/>
          </a:prstGeom>
          <a:noFill/>
          <a:ln/>
        </p:spPr>
        <p:txBody>
          <a:bodyPr wrap="square" lIns="0" tIns="0" rIns="0" bIns="0" rtlCol="0" anchor="t"/>
          <a:lstStyle/>
          <a:p>
            <a:pPr marL="0" indent="0" algn="l">
              <a:lnSpc>
                <a:spcPts val="210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Establish core infrastructure with CI/CD pipelines, database schema design, and secure authentication systems. Deploy basic user and dealer registration workflows.</a:t>
            </a:r>
            <a:endParaRPr lang="en-US" sz="1500" dirty="0">
              <a:latin typeface="Times New Roman" panose="02020603050405020304" pitchFamily="18" charset="0"/>
              <a:cs typeface="Times New Roman" panose="02020603050405020304" pitchFamily="18" charset="0"/>
            </a:endParaRPr>
          </a:p>
        </p:txBody>
      </p:sp>
      <p:sp>
        <p:nvSpPr>
          <p:cNvPr id="10" name="Shape 7"/>
          <p:cNvSpPr/>
          <p:nvPr/>
        </p:nvSpPr>
        <p:spPr>
          <a:xfrm>
            <a:off x="1038225" y="3412807"/>
            <a:ext cx="509349" cy="22860"/>
          </a:xfrm>
          <a:prstGeom prst="roundRect">
            <a:avLst>
              <a:gd name="adj" fmla="val 111418"/>
            </a:avLst>
          </a:prstGeom>
          <a:solidFill>
            <a:srgbClr val="D6D0D0"/>
          </a:solidFill>
          <a:ln/>
        </p:spPr>
      </p:sp>
      <p:sp>
        <p:nvSpPr>
          <p:cNvPr id="11" name="Shape 8"/>
          <p:cNvSpPr/>
          <p:nvPr/>
        </p:nvSpPr>
        <p:spPr>
          <a:xfrm>
            <a:off x="679133" y="3233261"/>
            <a:ext cx="381953" cy="381952"/>
          </a:xfrm>
          <a:prstGeom prst="roundRect">
            <a:avLst>
              <a:gd name="adj" fmla="val 6668"/>
            </a:avLst>
          </a:prstGeom>
          <a:solidFill>
            <a:srgbClr val="F0EAEA"/>
          </a:solidFill>
          <a:ln/>
        </p:spPr>
      </p:sp>
      <p:sp>
        <p:nvSpPr>
          <p:cNvPr id="12" name="Text 9"/>
          <p:cNvSpPr/>
          <p:nvPr/>
        </p:nvSpPr>
        <p:spPr>
          <a:xfrm>
            <a:off x="742771" y="3265051"/>
            <a:ext cx="254675" cy="318373"/>
          </a:xfrm>
          <a:prstGeom prst="rect">
            <a:avLst/>
          </a:prstGeom>
          <a:noFill/>
          <a:ln/>
        </p:spPr>
        <p:txBody>
          <a:bodyPr wrap="none" lIns="0" tIns="0" rIns="0" bIns="0" rtlCol="0" anchor="t"/>
          <a:lstStyle/>
          <a:p>
            <a:pPr marL="0" indent="0" algn="ctr">
              <a:lnSpc>
                <a:spcPts val="200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2</a:t>
            </a:r>
            <a:endParaRPr lang="en-US" sz="1500" dirty="0">
              <a:latin typeface="Times New Roman" panose="02020603050405020304" pitchFamily="18" charset="0"/>
              <a:cs typeface="Times New Roman" panose="02020603050405020304" pitchFamily="18" charset="0"/>
            </a:endParaRPr>
          </a:p>
        </p:txBody>
      </p:sp>
      <p:sp>
        <p:nvSpPr>
          <p:cNvPr id="13" name="Text 10"/>
          <p:cNvSpPr/>
          <p:nvPr/>
        </p:nvSpPr>
        <p:spPr>
          <a:xfrm>
            <a:off x="1719143" y="3291602"/>
            <a:ext cx="2122408" cy="265271"/>
          </a:xfrm>
          <a:prstGeom prst="rect">
            <a:avLst/>
          </a:prstGeom>
          <a:noFill/>
          <a:ln/>
        </p:spPr>
        <p:txBody>
          <a:bodyPr wrap="none" lIns="0" tIns="0" rIns="0" bIns="0" rtlCol="0" anchor="t"/>
          <a:lstStyle/>
          <a:p>
            <a:pPr marL="0" indent="0" algn="l">
              <a:lnSpc>
                <a:spcPts val="20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Core Features</a:t>
            </a:r>
            <a:endParaRPr lang="en-US" sz="1500" dirty="0">
              <a:latin typeface="Times New Roman" panose="02020603050405020304" pitchFamily="18" charset="0"/>
              <a:cs typeface="Times New Roman" panose="02020603050405020304" pitchFamily="18" charset="0"/>
            </a:endParaRPr>
          </a:p>
        </p:txBody>
      </p:sp>
      <p:sp>
        <p:nvSpPr>
          <p:cNvPr id="14" name="Text 11"/>
          <p:cNvSpPr/>
          <p:nvPr/>
        </p:nvSpPr>
        <p:spPr>
          <a:xfrm>
            <a:off x="1719143" y="3658672"/>
            <a:ext cx="6745724" cy="814745"/>
          </a:xfrm>
          <a:prstGeom prst="rect">
            <a:avLst/>
          </a:prstGeom>
          <a:noFill/>
          <a:ln/>
        </p:spPr>
        <p:txBody>
          <a:bodyPr wrap="square" lIns="0" tIns="0" rIns="0" bIns="0" rtlCol="0" anchor="t"/>
          <a:lstStyle/>
          <a:p>
            <a:pPr marL="0" indent="0" algn="l">
              <a:lnSpc>
                <a:spcPts val="210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Launch vehicle browsing and search capabilities, dealer inventory management, and essential calculators for EMI and fuel costs. Implement basic filtering and comparison tools.</a:t>
            </a:r>
            <a:endParaRPr lang="en-US" sz="1500" dirty="0">
              <a:latin typeface="Times New Roman" panose="02020603050405020304" pitchFamily="18" charset="0"/>
              <a:cs typeface="Times New Roman" panose="02020603050405020304" pitchFamily="18" charset="0"/>
            </a:endParaRPr>
          </a:p>
        </p:txBody>
      </p:sp>
      <p:sp>
        <p:nvSpPr>
          <p:cNvPr id="15" name="Shape 12"/>
          <p:cNvSpPr/>
          <p:nvPr/>
        </p:nvSpPr>
        <p:spPr>
          <a:xfrm>
            <a:off x="1038225" y="4992529"/>
            <a:ext cx="509349" cy="22860"/>
          </a:xfrm>
          <a:prstGeom prst="roundRect">
            <a:avLst>
              <a:gd name="adj" fmla="val 111418"/>
            </a:avLst>
          </a:prstGeom>
          <a:solidFill>
            <a:srgbClr val="D6D0D0"/>
          </a:solidFill>
          <a:ln/>
        </p:spPr>
      </p:sp>
      <p:sp>
        <p:nvSpPr>
          <p:cNvPr id="16" name="Shape 13"/>
          <p:cNvSpPr/>
          <p:nvPr/>
        </p:nvSpPr>
        <p:spPr>
          <a:xfrm>
            <a:off x="679133" y="4812983"/>
            <a:ext cx="381953" cy="381952"/>
          </a:xfrm>
          <a:prstGeom prst="roundRect">
            <a:avLst>
              <a:gd name="adj" fmla="val 6668"/>
            </a:avLst>
          </a:prstGeom>
          <a:solidFill>
            <a:srgbClr val="F0EAEA"/>
          </a:solidFill>
          <a:ln/>
        </p:spPr>
      </p:sp>
      <p:sp>
        <p:nvSpPr>
          <p:cNvPr id="17" name="Text 14"/>
          <p:cNvSpPr/>
          <p:nvPr/>
        </p:nvSpPr>
        <p:spPr>
          <a:xfrm>
            <a:off x="742771" y="4844772"/>
            <a:ext cx="254675" cy="318373"/>
          </a:xfrm>
          <a:prstGeom prst="rect">
            <a:avLst/>
          </a:prstGeom>
          <a:noFill/>
          <a:ln/>
        </p:spPr>
        <p:txBody>
          <a:bodyPr wrap="none" lIns="0" tIns="0" rIns="0" bIns="0" rtlCol="0" anchor="t"/>
          <a:lstStyle/>
          <a:p>
            <a:pPr marL="0" indent="0" algn="ctr">
              <a:lnSpc>
                <a:spcPts val="200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3</a:t>
            </a:r>
            <a:endParaRPr lang="en-US" sz="1500" dirty="0">
              <a:latin typeface="Times New Roman" panose="02020603050405020304" pitchFamily="18" charset="0"/>
              <a:cs typeface="Times New Roman" panose="02020603050405020304" pitchFamily="18" charset="0"/>
            </a:endParaRPr>
          </a:p>
        </p:txBody>
      </p:sp>
      <p:sp>
        <p:nvSpPr>
          <p:cNvPr id="18" name="Text 15"/>
          <p:cNvSpPr/>
          <p:nvPr/>
        </p:nvSpPr>
        <p:spPr>
          <a:xfrm>
            <a:off x="1719143" y="4871323"/>
            <a:ext cx="2258616" cy="265271"/>
          </a:xfrm>
          <a:prstGeom prst="rect">
            <a:avLst/>
          </a:prstGeom>
          <a:noFill/>
          <a:ln/>
        </p:spPr>
        <p:txBody>
          <a:bodyPr wrap="none" lIns="0" tIns="0" rIns="0" bIns="0" rtlCol="0" anchor="t"/>
          <a:lstStyle/>
          <a:p>
            <a:pPr marL="0" indent="0" algn="l">
              <a:lnSpc>
                <a:spcPts val="20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Integration &amp; Testing</a:t>
            </a:r>
            <a:endParaRPr lang="en-US" sz="1500" dirty="0">
              <a:latin typeface="Times New Roman" panose="02020603050405020304" pitchFamily="18" charset="0"/>
              <a:cs typeface="Times New Roman" panose="02020603050405020304" pitchFamily="18" charset="0"/>
            </a:endParaRPr>
          </a:p>
        </p:txBody>
      </p:sp>
      <p:sp>
        <p:nvSpPr>
          <p:cNvPr id="19" name="Text 16"/>
          <p:cNvSpPr/>
          <p:nvPr/>
        </p:nvSpPr>
        <p:spPr>
          <a:xfrm>
            <a:off x="1719143" y="5238393"/>
            <a:ext cx="6745724" cy="814745"/>
          </a:xfrm>
          <a:prstGeom prst="rect">
            <a:avLst/>
          </a:prstGeom>
          <a:noFill/>
          <a:ln/>
        </p:spPr>
        <p:txBody>
          <a:bodyPr wrap="square" lIns="0" tIns="0" rIns="0" bIns="0" rtlCol="0" anchor="t"/>
          <a:lstStyle/>
          <a:p>
            <a:pPr marL="0" indent="0" algn="l">
              <a:lnSpc>
                <a:spcPts val="210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Deploy booking systems for test rides, implement review collection and display, and integrate AI-powered review summarization with comprehensive testing protocols.</a:t>
            </a:r>
            <a:endParaRPr lang="en-US" sz="1500" dirty="0">
              <a:latin typeface="Times New Roman" panose="02020603050405020304" pitchFamily="18" charset="0"/>
              <a:cs typeface="Times New Roman" panose="02020603050405020304" pitchFamily="18" charset="0"/>
            </a:endParaRPr>
          </a:p>
        </p:txBody>
      </p:sp>
      <p:sp>
        <p:nvSpPr>
          <p:cNvPr id="20" name="Shape 17"/>
          <p:cNvSpPr/>
          <p:nvPr/>
        </p:nvSpPr>
        <p:spPr>
          <a:xfrm>
            <a:off x="1038225" y="6572250"/>
            <a:ext cx="509349" cy="22860"/>
          </a:xfrm>
          <a:prstGeom prst="roundRect">
            <a:avLst>
              <a:gd name="adj" fmla="val 111418"/>
            </a:avLst>
          </a:prstGeom>
          <a:solidFill>
            <a:srgbClr val="D6D0D0"/>
          </a:solidFill>
          <a:ln/>
        </p:spPr>
      </p:sp>
      <p:sp>
        <p:nvSpPr>
          <p:cNvPr id="21" name="Shape 18"/>
          <p:cNvSpPr/>
          <p:nvPr/>
        </p:nvSpPr>
        <p:spPr>
          <a:xfrm>
            <a:off x="679133" y="6392704"/>
            <a:ext cx="381953" cy="381952"/>
          </a:xfrm>
          <a:prstGeom prst="roundRect">
            <a:avLst>
              <a:gd name="adj" fmla="val 6668"/>
            </a:avLst>
          </a:prstGeom>
          <a:solidFill>
            <a:srgbClr val="F0EAEA"/>
          </a:solidFill>
          <a:ln/>
        </p:spPr>
      </p:sp>
      <p:sp>
        <p:nvSpPr>
          <p:cNvPr id="22" name="Text 19"/>
          <p:cNvSpPr/>
          <p:nvPr/>
        </p:nvSpPr>
        <p:spPr>
          <a:xfrm>
            <a:off x="742771" y="6424493"/>
            <a:ext cx="254675" cy="318373"/>
          </a:xfrm>
          <a:prstGeom prst="rect">
            <a:avLst/>
          </a:prstGeom>
          <a:noFill/>
          <a:ln/>
        </p:spPr>
        <p:txBody>
          <a:bodyPr wrap="none" lIns="0" tIns="0" rIns="0" bIns="0" rtlCol="0" anchor="t"/>
          <a:lstStyle/>
          <a:p>
            <a:pPr marL="0" indent="0" algn="ctr">
              <a:lnSpc>
                <a:spcPts val="200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4</a:t>
            </a:r>
            <a:endParaRPr lang="en-US" sz="1500" dirty="0">
              <a:latin typeface="Times New Roman" panose="02020603050405020304" pitchFamily="18" charset="0"/>
              <a:cs typeface="Times New Roman" panose="02020603050405020304" pitchFamily="18" charset="0"/>
            </a:endParaRPr>
          </a:p>
        </p:txBody>
      </p:sp>
      <p:sp>
        <p:nvSpPr>
          <p:cNvPr id="23" name="Text 20"/>
          <p:cNvSpPr/>
          <p:nvPr/>
        </p:nvSpPr>
        <p:spPr>
          <a:xfrm>
            <a:off x="1719143" y="6451044"/>
            <a:ext cx="2122408" cy="265271"/>
          </a:xfrm>
          <a:prstGeom prst="rect">
            <a:avLst/>
          </a:prstGeom>
          <a:noFill/>
          <a:ln/>
        </p:spPr>
        <p:txBody>
          <a:bodyPr wrap="none" lIns="0" tIns="0" rIns="0" bIns="0" rtlCol="0" anchor="t"/>
          <a:lstStyle/>
          <a:p>
            <a:pPr marL="0" indent="0" algn="l">
              <a:lnSpc>
                <a:spcPts val="2050"/>
              </a:lnSpc>
              <a:buNone/>
            </a:pPr>
            <a:r>
              <a:rPr lang="en-US" sz="1500" dirty="0">
                <a:solidFill>
                  <a:srgbClr val="61615C"/>
                </a:solidFill>
                <a:latin typeface="Times New Roman" panose="02020603050405020304" pitchFamily="18" charset="0"/>
                <a:ea typeface="Tomorrow Semi Bold" pitchFamily="34" charset="-122"/>
                <a:cs typeface="Times New Roman" panose="02020603050405020304" pitchFamily="18" charset="0"/>
              </a:rPr>
              <a:t>AI Enhancement</a:t>
            </a:r>
            <a:endParaRPr lang="en-US" sz="1500" dirty="0">
              <a:latin typeface="Times New Roman" panose="02020603050405020304" pitchFamily="18" charset="0"/>
              <a:cs typeface="Times New Roman" panose="02020603050405020304" pitchFamily="18" charset="0"/>
            </a:endParaRPr>
          </a:p>
        </p:txBody>
      </p:sp>
      <p:sp>
        <p:nvSpPr>
          <p:cNvPr id="24" name="Text 21"/>
          <p:cNvSpPr/>
          <p:nvPr/>
        </p:nvSpPr>
        <p:spPr>
          <a:xfrm>
            <a:off x="1719143" y="6818114"/>
            <a:ext cx="6745724" cy="543163"/>
          </a:xfrm>
          <a:prstGeom prst="rect">
            <a:avLst/>
          </a:prstGeom>
          <a:noFill/>
          <a:ln/>
        </p:spPr>
        <p:txBody>
          <a:bodyPr wrap="square" lIns="0" tIns="0" rIns="0" bIns="0" rtlCol="0" anchor="t"/>
          <a:lstStyle/>
          <a:p>
            <a:pPr marL="0" indent="0" algn="l">
              <a:lnSpc>
                <a:spcPts val="210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Launch intelligent chatbot with full RAG capabilities, implement caching strategies for performance optimization, and deploy CDN for global content delivery.</a:t>
            </a: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
            <a:ext cx="5486400" cy="8229600"/>
          </a:xfrm>
          <a:prstGeom prst="rect">
            <a:avLst/>
          </a:prstGeom>
        </p:spPr>
      </p:pic>
      <p:sp>
        <p:nvSpPr>
          <p:cNvPr id="3" name="Text 0"/>
          <p:cNvSpPr/>
          <p:nvPr/>
        </p:nvSpPr>
        <p:spPr>
          <a:xfrm>
            <a:off x="7166502" y="329166"/>
            <a:ext cx="4782741" cy="315465"/>
          </a:xfrm>
          <a:prstGeom prst="rect">
            <a:avLst/>
          </a:prstGeom>
          <a:noFill/>
          <a:ln/>
        </p:spPr>
        <p:txBody>
          <a:bodyPr wrap="none" lIns="0" tIns="0" rIns="0" bIns="0" rtlCol="0" anchor="t"/>
          <a:lstStyle/>
          <a:p>
            <a:pPr marL="0" indent="0" algn="just">
              <a:lnSpc>
                <a:spcPts val="2700"/>
              </a:lnSpc>
              <a:buNone/>
            </a:pPr>
            <a:r>
              <a:rPr lang="en-US" sz="3200" b="1" dirty="0">
                <a:solidFill>
                  <a:srgbClr val="1D1D1B"/>
                </a:solidFill>
                <a:latin typeface="Times New Roman" panose="02020603050405020304" pitchFamily="18" charset="0"/>
                <a:ea typeface="Tomorrow Semi Bold" pitchFamily="34" charset="-122"/>
                <a:cs typeface="Times New Roman" panose="02020603050405020304" pitchFamily="18" charset="0"/>
              </a:rPr>
              <a:t>Scalable Deployment Architecture</a:t>
            </a:r>
            <a:endParaRPr lang="en-US" sz="3200" b="1" dirty="0">
              <a:latin typeface="Times New Roman" panose="02020603050405020304" pitchFamily="18" charset="0"/>
              <a:cs typeface="Times New Roman" panose="02020603050405020304" pitchFamily="18" charset="0"/>
            </a:endParaRPr>
          </a:p>
        </p:txBody>
      </p:sp>
      <p:sp>
        <p:nvSpPr>
          <p:cNvPr id="4" name="Shape 1"/>
          <p:cNvSpPr/>
          <p:nvPr/>
        </p:nvSpPr>
        <p:spPr>
          <a:xfrm>
            <a:off x="5928717" y="882487"/>
            <a:ext cx="4074438" cy="1838730"/>
          </a:xfrm>
          <a:prstGeom prst="roundRect">
            <a:avLst>
              <a:gd name="adj" fmla="val 1158"/>
            </a:avLst>
          </a:prstGeom>
          <a:solidFill>
            <a:srgbClr val="F0EAEA"/>
          </a:solidFill>
          <a:ln/>
        </p:spPr>
      </p:sp>
      <p:sp>
        <p:nvSpPr>
          <p:cNvPr id="5" name="Shape 2"/>
          <p:cNvSpPr/>
          <p:nvPr/>
        </p:nvSpPr>
        <p:spPr>
          <a:xfrm>
            <a:off x="6039207" y="925949"/>
            <a:ext cx="331708" cy="302855"/>
          </a:xfrm>
          <a:prstGeom prst="roundRect">
            <a:avLst>
              <a:gd name="adj" fmla="val 27563657"/>
            </a:avLst>
          </a:prstGeom>
          <a:solidFill>
            <a:srgbClr val="1D1D1B"/>
          </a:solidFill>
          <a:ln/>
        </p:spPr>
      </p:sp>
      <p:pic>
        <p:nvPicPr>
          <p:cNvPr id="6" name="Image 1" descr="preencoded.png"/>
          <p:cNvPicPr>
            <a:picLocks noChangeAspect="1"/>
          </p:cNvPicPr>
          <p:nvPr/>
        </p:nvPicPr>
        <p:blipFill>
          <a:blip r:embed="rId4"/>
          <a:stretch>
            <a:fillRect/>
          </a:stretch>
        </p:blipFill>
        <p:spPr>
          <a:xfrm>
            <a:off x="6130409" y="998458"/>
            <a:ext cx="149185" cy="170343"/>
          </a:xfrm>
          <a:prstGeom prst="rect">
            <a:avLst/>
          </a:prstGeom>
        </p:spPr>
      </p:pic>
      <p:sp>
        <p:nvSpPr>
          <p:cNvPr id="7" name="Text 3"/>
          <p:cNvSpPr/>
          <p:nvPr/>
        </p:nvSpPr>
        <p:spPr>
          <a:xfrm>
            <a:off x="6039207" y="1368147"/>
            <a:ext cx="1676519" cy="157733"/>
          </a:xfrm>
          <a:prstGeom prst="rect">
            <a:avLst/>
          </a:prstGeom>
          <a:noFill/>
          <a:ln/>
        </p:spPr>
        <p:txBody>
          <a:bodyPr wrap="none" lIns="0" tIns="0" rIns="0" bIns="0" rtlCol="0" anchor="t"/>
          <a:lstStyle/>
          <a:p>
            <a:pPr marL="0" indent="0" algn="just">
              <a:lnSpc>
                <a:spcPts val="135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Container Orchestration</a:t>
            </a:r>
            <a:endParaRPr lang="en-US" sz="1500" b="1" dirty="0">
              <a:latin typeface="Times New Roman" panose="02020603050405020304" pitchFamily="18" charset="0"/>
              <a:cs typeface="Times New Roman" panose="02020603050405020304" pitchFamily="18" charset="0"/>
            </a:endParaRPr>
          </a:p>
        </p:txBody>
      </p:sp>
      <p:sp>
        <p:nvSpPr>
          <p:cNvPr id="8" name="Text 4"/>
          <p:cNvSpPr/>
          <p:nvPr/>
        </p:nvSpPr>
        <p:spPr>
          <a:xfrm>
            <a:off x="6039207" y="1607226"/>
            <a:ext cx="3853458" cy="484612"/>
          </a:xfrm>
          <a:prstGeom prst="rect">
            <a:avLst/>
          </a:prstGeom>
          <a:noFill/>
          <a:ln/>
        </p:spPr>
        <p:txBody>
          <a:bodyPr wrap="square" lIns="0" tIns="0" rIns="0" bIns="0" rtlCol="0" anchor="t"/>
          <a:lstStyle/>
          <a:p>
            <a:pPr marL="0" indent="0" algn="just">
              <a:lnSpc>
                <a:spcPts val="13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Docker containerization with Kubernetes management enables seamless deployment, automatic scaling, and zero-downtime updates across development and production environments.</a:t>
            </a:r>
            <a:endParaRPr lang="en-US" sz="1500" dirty="0">
              <a:latin typeface="Times New Roman" panose="02020603050405020304" pitchFamily="18" charset="0"/>
              <a:cs typeface="Times New Roman" panose="02020603050405020304" pitchFamily="18" charset="0"/>
            </a:endParaRPr>
          </a:p>
        </p:txBody>
      </p:sp>
      <p:sp>
        <p:nvSpPr>
          <p:cNvPr id="9" name="Shape 5"/>
          <p:cNvSpPr/>
          <p:nvPr/>
        </p:nvSpPr>
        <p:spPr>
          <a:xfrm>
            <a:off x="10094357" y="882487"/>
            <a:ext cx="4074438" cy="1838730"/>
          </a:xfrm>
          <a:prstGeom prst="roundRect">
            <a:avLst>
              <a:gd name="adj" fmla="val 1158"/>
            </a:avLst>
          </a:prstGeom>
          <a:solidFill>
            <a:srgbClr val="F0EAEA"/>
          </a:solidFill>
          <a:ln/>
        </p:spPr>
        <p:txBody>
          <a:bodyPr/>
          <a:lstStyle/>
          <a:p>
            <a:endParaRPr lang="en-IN" dirty="0"/>
          </a:p>
        </p:txBody>
      </p:sp>
      <p:sp>
        <p:nvSpPr>
          <p:cNvPr id="10" name="Shape 6"/>
          <p:cNvSpPr/>
          <p:nvPr/>
        </p:nvSpPr>
        <p:spPr>
          <a:xfrm>
            <a:off x="10224135" y="925949"/>
            <a:ext cx="331708" cy="302855"/>
          </a:xfrm>
          <a:prstGeom prst="roundRect">
            <a:avLst>
              <a:gd name="adj" fmla="val 27563657"/>
            </a:avLst>
          </a:prstGeom>
          <a:solidFill>
            <a:srgbClr val="1D1D1B"/>
          </a:solidFill>
          <a:ln/>
        </p:spPr>
      </p:sp>
      <p:pic>
        <p:nvPicPr>
          <p:cNvPr id="11" name="Image 2" descr="preencoded.png"/>
          <p:cNvPicPr>
            <a:picLocks noChangeAspect="1"/>
          </p:cNvPicPr>
          <p:nvPr/>
        </p:nvPicPr>
        <p:blipFill>
          <a:blip r:embed="rId5"/>
          <a:stretch>
            <a:fillRect/>
          </a:stretch>
        </p:blipFill>
        <p:spPr>
          <a:xfrm>
            <a:off x="10315337" y="998458"/>
            <a:ext cx="149185" cy="170343"/>
          </a:xfrm>
          <a:prstGeom prst="rect">
            <a:avLst/>
          </a:prstGeom>
        </p:spPr>
      </p:pic>
      <p:sp>
        <p:nvSpPr>
          <p:cNvPr id="12" name="Text 7"/>
          <p:cNvSpPr/>
          <p:nvPr/>
        </p:nvSpPr>
        <p:spPr>
          <a:xfrm>
            <a:off x="10224135" y="1368147"/>
            <a:ext cx="1417201" cy="157733"/>
          </a:xfrm>
          <a:prstGeom prst="rect">
            <a:avLst/>
          </a:prstGeom>
          <a:noFill/>
          <a:ln/>
        </p:spPr>
        <p:txBody>
          <a:bodyPr wrap="none" lIns="0" tIns="0" rIns="0" bIns="0" rtlCol="0" anchor="t"/>
          <a:lstStyle/>
          <a:p>
            <a:pPr marL="0" indent="0" algn="just">
              <a:lnSpc>
                <a:spcPts val="135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Cloud Infrastructure</a:t>
            </a:r>
            <a:endParaRPr lang="en-US" sz="1500" b="1" dirty="0">
              <a:latin typeface="Times New Roman" panose="02020603050405020304" pitchFamily="18" charset="0"/>
              <a:cs typeface="Times New Roman" panose="02020603050405020304" pitchFamily="18" charset="0"/>
            </a:endParaRPr>
          </a:p>
        </p:txBody>
      </p:sp>
      <p:sp>
        <p:nvSpPr>
          <p:cNvPr id="13" name="Text 8"/>
          <p:cNvSpPr/>
          <p:nvPr/>
        </p:nvSpPr>
        <p:spPr>
          <a:xfrm>
            <a:off x="10224135" y="1607226"/>
            <a:ext cx="3853458" cy="484612"/>
          </a:xfrm>
          <a:prstGeom prst="rect">
            <a:avLst/>
          </a:prstGeom>
          <a:noFill/>
          <a:ln/>
        </p:spPr>
        <p:txBody>
          <a:bodyPr wrap="square" lIns="0" tIns="0" rIns="0" bIns="0" rtlCol="0" anchor="t"/>
          <a:lstStyle/>
          <a:p>
            <a:pPr marL="0" indent="0" algn="just">
              <a:lnSpc>
                <a:spcPts val="13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Multi-cloud deployment on AWS/GCP with managed RDS databases, S3 storage, and global CDN distribution ensuring optimal performance worldwide.</a:t>
            </a:r>
            <a:endParaRPr lang="en-US" sz="1500" dirty="0">
              <a:latin typeface="Times New Roman" panose="02020603050405020304" pitchFamily="18" charset="0"/>
              <a:cs typeface="Times New Roman" panose="02020603050405020304" pitchFamily="18" charset="0"/>
            </a:endParaRPr>
          </a:p>
        </p:txBody>
      </p:sp>
      <p:sp>
        <p:nvSpPr>
          <p:cNvPr id="14" name="Shape 9"/>
          <p:cNvSpPr/>
          <p:nvPr/>
        </p:nvSpPr>
        <p:spPr>
          <a:xfrm>
            <a:off x="5928717" y="2961513"/>
            <a:ext cx="8259366" cy="1387074"/>
          </a:xfrm>
          <a:prstGeom prst="roundRect">
            <a:avLst>
              <a:gd name="adj" fmla="val 1321"/>
            </a:avLst>
          </a:prstGeom>
          <a:solidFill>
            <a:srgbClr val="F0EAEA"/>
          </a:solidFill>
          <a:ln/>
        </p:spPr>
      </p:sp>
      <p:sp>
        <p:nvSpPr>
          <p:cNvPr id="15" name="Shape 10"/>
          <p:cNvSpPr/>
          <p:nvPr/>
        </p:nvSpPr>
        <p:spPr>
          <a:xfrm>
            <a:off x="6021236" y="3090619"/>
            <a:ext cx="331708" cy="302855"/>
          </a:xfrm>
          <a:prstGeom prst="roundRect">
            <a:avLst>
              <a:gd name="adj" fmla="val 27563657"/>
            </a:avLst>
          </a:prstGeom>
          <a:solidFill>
            <a:srgbClr val="1D1D1B"/>
          </a:solidFill>
          <a:ln/>
        </p:spPr>
      </p:sp>
      <p:pic>
        <p:nvPicPr>
          <p:cNvPr id="16" name="Image 3" descr="preencoded.png"/>
          <p:cNvPicPr>
            <a:picLocks noChangeAspect="1"/>
          </p:cNvPicPr>
          <p:nvPr/>
        </p:nvPicPr>
        <p:blipFill>
          <a:blip r:embed="rId6"/>
          <a:stretch>
            <a:fillRect/>
          </a:stretch>
        </p:blipFill>
        <p:spPr>
          <a:xfrm>
            <a:off x="6094571" y="3155504"/>
            <a:ext cx="149185" cy="170343"/>
          </a:xfrm>
          <a:prstGeom prst="rect">
            <a:avLst/>
          </a:prstGeom>
        </p:spPr>
      </p:pic>
      <p:sp>
        <p:nvSpPr>
          <p:cNvPr id="17" name="Text 11"/>
          <p:cNvSpPr/>
          <p:nvPr/>
        </p:nvSpPr>
        <p:spPr>
          <a:xfrm>
            <a:off x="6021236" y="3460021"/>
            <a:ext cx="1611154" cy="157733"/>
          </a:xfrm>
          <a:prstGeom prst="rect">
            <a:avLst/>
          </a:prstGeom>
          <a:noFill/>
          <a:ln/>
        </p:spPr>
        <p:txBody>
          <a:bodyPr wrap="none" lIns="0" tIns="0" rIns="0" bIns="0" rtlCol="0" anchor="t"/>
          <a:lstStyle/>
          <a:p>
            <a:pPr marL="0" indent="0" algn="just">
              <a:lnSpc>
                <a:spcPts val="1350"/>
              </a:lnSpc>
              <a:buNone/>
            </a:pPr>
            <a:r>
              <a:rPr lang="en-US" sz="1500" b="1" dirty="0">
                <a:solidFill>
                  <a:srgbClr val="61615C"/>
                </a:solidFill>
                <a:latin typeface="Times New Roman" panose="02020603050405020304" pitchFamily="18" charset="0"/>
                <a:ea typeface="Tomorrow Semi Bold" pitchFamily="34" charset="-122"/>
                <a:cs typeface="Times New Roman" panose="02020603050405020304" pitchFamily="18" charset="0"/>
              </a:rPr>
              <a:t>Auto-Scaling Solutions</a:t>
            </a:r>
            <a:endParaRPr lang="en-US" sz="1500" b="1" dirty="0">
              <a:latin typeface="Times New Roman" panose="02020603050405020304" pitchFamily="18" charset="0"/>
              <a:cs typeface="Times New Roman" panose="02020603050405020304" pitchFamily="18" charset="0"/>
            </a:endParaRPr>
          </a:p>
        </p:txBody>
      </p:sp>
      <p:sp>
        <p:nvSpPr>
          <p:cNvPr id="18" name="Text 12"/>
          <p:cNvSpPr/>
          <p:nvPr/>
        </p:nvSpPr>
        <p:spPr>
          <a:xfrm>
            <a:off x="6039207" y="3709157"/>
            <a:ext cx="8038386" cy="323075"/>
          </a:xfrm>
          <a:prstGeom prst="rect">
            <a:avLst/>
          </a:prstGeom>
          <a:noFill/>
          <a:ln/>
        </p:spPr>
        <p:txBody>
          <a:bodyPr wrap="square" lIns="0" tIns="0" rIns="0" bIns="0" rtlCol="0" anchor="t"/>
          <a:lstStyle/>
          <a:p>
            <a:pPr marL="0" indent="0" algn="just">
              <a:lnSpc>
                <a:spcPts val="13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Intelligent horizontal scaling with read replicas, asynchronous task queues, and dynamic resource allocation policies that automatically adapt to traffic demands.</a:t>
            </a:r>
            <a:endParaRPr lang="en-US" sz="1500" dirty="0">
              <a:latin typeface="Times New Roman" panose="02020603050405020304" pitchFamily="18" charset="0"/>
              <a:cs typeface="Times New Roman" panose="02020603050405020304" pitchFamily="18" charset="0"/>
            </a:endParaRPr>
          </a:p>
        </p:txBody>
      </p:sp>
      <p:sp>
        <p:nvSpPr>
          <p:cNvPr id="19" name="Text 13"/>
          <p:cNvSpPr/>
          <p:nvPr/>
        </p:nvSpPr>
        <p:spPr>
          <a:xfrm>
            <a:off x="6094571" y="4717989"/>
            <a:ext cx="8093512" cy="323075"/>
          </a:xfrm>
          <a:prstGeom prst="rect">
            <a:avLst/>
          </a:prstGeom>
          <a:noFill/>
          <a:ln/>
        </p:spPr>
        <p:txBody>
          <a:bodyPr wrap="square" lIns="0" tIns="0" rIns="0" bIns="0" rtlCol="0" anchor="t"/>
          <a:lstStyle/>
          <a:p>
            <a:pPr marL="0" indent="0" algn="just">
              <a:lnSpc>
                <a:spcPts val="13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"Vahan Bazar is positioned to capture the $50B+ two-wheeler market through intelligent automation, superior user experience, and scalable infrastructure that grows with demand."</a:t>
            </a:r>
            <a:endParaRPr lang="en-US" sz="1500" dirty="0">
              <a:latin typeface="Times New Roman" panose="02020603050405020304" pitchFamily="18" charset="0"/>
              <a:cs typeface="Times New Roman" panose="02020603050405020304" pitchFamily="18" charset="0"/>
            </a:endParaRPr>
          </a:p>
        </p:txBody>
      </p:sp>
      <p:sp>
        <p:nvSpPr>
          <p:cNvPr id="20" name="Shape 14"/>
          <p:cNvSpPr/>
          <p:nvPr/>
        </p:nvSpPr>
        <p:spPr>
          <a:xfrm>
            <a:off x="5951376" y="4614264"/>
            <a:ext cx="15240" cy="550053"/>
          </a:xfrm>
          <a:prstGeom prst="rect">
            <a:avLst/>
          </a:prstGeom>
          <a:solidFill>
            <a:srgbClr val="1D1D1B"/>
          </a:solidFill>
          <a:ln/>
        </p:spPr>
      </p:sp>
      <p:sp>
        <p:nvSpPr>
          <p:cNvPr id="21" name="Text 15"/>
          <p:cNvSpPr/>
          <p:nvPr/>
        </p:nvSpPr>
        <p:spPr>
          <a:xfrm>
            <a:off x="5928717" y="5410466"/>
            <a:ext cx="1658660" cy="189258"/>
          </a:xfrm>
          <a:prstGeom prst="rect">
            <a:avLst/>
          </a:prstGeom>
          <a:noFill/>
          <a:ln/>
        </p:spPr>
        <p:txBody>
          <a:bodyPr wrap="none" lIns="0" tIns="0" rIns="0" bIns="0" rtlCol="0" anchor="t"/>
          <a:lstStyle/>
          <a:p>
            <a:pPr marL="0" indent="0" algn="just">
              <a:lnSpc>
                <a:spcPts val="1600"/>
              </a:lnSpc>
              <a:buNone/>
            </a:pPr>
            <a:r>
              <a:rPr lang="en-US" b="1" dirty="0">
                <a:solidFill>
                  <a:srgbClr val="1D1D1B"/>
                </a:solidFill>
                <a:latin typeface="Times New Roman" panose="02020603050405020304" pitchFamily="18" charset="0"/>
                <a:ea typeface="Tomorrow Semi Bold" pitchFamily="34" charset="-122"/>
                <a:cs typeface="Times New Roman" panose="02020603050405020304" pitchFamily="18" charset="0"/>
              </a:rPr>
              <a:t>Ready for Growth</a:t>
            </a:r>
            <a:endParaRPr lang="en-US" b="1" dirty="0">
              <a:latin typeface="Times New Roman" panose="02020603050405020304" pitchFamily="18" charset="0"/>
              <a:cs typeface="Times New Roman" panose="02020603050405020304" pitchFamily="18" charset="0"/>
            </a:endParaRPr>
          </a:p>
        </p:txBody>
      </p:sp>
      <p:sp>
        <p:nvSpPr>
          <p:cNvPr id="22" name="Text 16"/>
          <p:cNvSpPr/>
          <p:nvPr/>
        </p:nvSpPr>
        <p:spPr>
          <a:xfrm>
            <a:off x="5928717" y="5846896"/>
            <a:ext cx="8259366" cy="484612"/>
          </a:xfrm>
          <a:prstGeom prst="rect">
            <a:avLst/>
          </a:prstGeom>
          <a:noFill/>
          <a:ln/>
        </p:spPr>
        <p:txBody>
          <a:bodyPr wrap="square" lIns="0" tIns="0" rIns="0" bIns="0" rtlCol="0" anchor="t"/>
          <a:lstStyle/>
          <a:p>
            <a:pPr marL="0" indent="0" algn="just">
              <a:lnSpc>
                <a:spcPts val="1350"/>
              </a:lnSpc>
              <a:buNone/>
            </a:pPr>
            <a:r>
              <a:rPr lang="en-US" sz="1500" dirty="0">
                <a:solidFill>
                  <a:srgbClr val="61615C"/>
                </a:solidFill>
                <a:latin typeface="Times New Roman" panose="02020603050405020304" pitchFamily="18" charset="0"/>
                <a:ea typeface="Tomorrow" pitchFamily="34" charset="-122"/>
                <a:cs typeface="Times New Roman" panose="02020603050405020304" pitchFamily="18" charset="0"/>
              </a:rPr>
              <a:t>Our architecture supports millions of concurrent users, thousands of dealer partners, and petabytes of data while maintaining sub-second response times and 99.9% uptime guarantees.</a:t>
            </a:r>
            <a:endParaRPr lang="en-US" sz="1500"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BF14D9BF-2127-5FF9-EFA8-823C0037E8FA}"/>
              </a:ext>
            </a:extLst>
          </p:cNvPr>
          <p:cNvSpPr/>
          <p:nvPr/>
        </p:nvSpPr>
        <p:spPr>
          <a:xfrm>
            <a:off x="12857356" y="7716644"/>
            <a:ext cx="1694985" cy="4348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923</Words>
  <Application>Microsoft Office PowerPoint</Application>
  <PresentationFormat>Custom</PresentationFormat>
  <Paragraphs>107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Tomorrow Semi Bold</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NAIDU BUGATA</cp:lastModifiedBy>
  <cp:revision>3</cp:revision>
  <dcterms:created xsi:type="dcterms:W3CDTF">2025-09-28T07:59:04Z</dcterms:created>
  <dcterms:modified xsi:type="dcterms:W3CDTF">2025-09-28T14:25:00Z</dcterms:modified>
</cp:coreProperties>
</file>